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nva Sans" panose="020B0604020202020204" charset="0"/>
      <p:regular r:id="rId23"/>
    </p:embeddedFont>
    <p:embeddedFont>
      <p:font typeface="Canva Sans Bold" panose="020B0604020202020204" charset="0"/>
      <p:regular r:id="rId24"/>
    </p:embeddedFont>
    <p:embeddedFont>
      <p:font typeface="Libra Sans" panose="020B0604020202020204" charset="0"/>
      <p:regular r:id="rId25"/>
    </p:embeddedFont>
    <p:embeddedFont>
      <p:font typeface="Montserrat" panose="00000500000000000000" pitchFamily="2" charset="0"/>
      <p:regular r:id="rId26"/>
    </p:embeddedFont>
    <p:embeddedFont>
      <p:font typeface="Montserrat Bold" panose="020B0604020202020204" charset="0"/>
      <p:regular r:id="rId27"/>
    </p:embeddedFont>
    <p:embeddedFont>
      <p:font typeface="Montserrat Ultra-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11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33DG5Xaw650rKU8rQ_vpFq91YapwUzOF/edit?usp=drive_link&amp;ouid=104159851622002118898&amp;rtpof=true&amp;sd=true" TargetMode="External"/><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hyperlink" Target="https://docs.google.com/spreadsheets/d/1h8kQ-qzMSDdqEzjt_g4mD1m3kyfGe08v/edit?usp=drive_link&amp;ouid=104159851622002118898&amp;rtpof=true&amp;sd=tru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hyperlink" Target="https://www.linkedin.com/in/komal-barhate-18a36225a/" TargetMode="External"/><Relationship Id="rId4" Type="http://schemas.openxmlformats.org/officeDocument/2006/relationships/hyperlink" Target="mailto:komalbarhate2004@gmail.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9144000" y="3162585"/>
            <a:ext cx="6315491" cy="7588815"/>
            <a:chOff x="0" y="0"/>
            <a:chExt cx="411439" cy="494393"/>
          </a:xfrm>
        </p:grpSpPr>
        <p:sp>
          <p:nvSpPr>
            <p:cNvPr id="3" name="Freeform 3"/>
            <p:cNvSpPr/>
            <p:nvPr/>
          </p:nvSpPr>
          <p:spPr>
            <a:xfrm>
              <a:off x="0" y="0"/>
              <a:ext cx="411439" cy="494393"/>
            </a:xfrm>
            <a:custGeom>
              <a:avLst/>
              <a:gdLst/>
              <a:ahLst/>
              <a:cxnLst/>
              <a:rect l="l" t="t" r="r" b="b"/>
              <a:pathLst>
                <a:path w="411439" h="494393">
                  <a:moveTo>
                    <a:pt x="203200" y="0"/>
                  </a:moveTo>
                  <a:lnTo>
                    <a:pt x="411439" y="0"/>
                  </a:lnTo>
                  <a:lnTo>
                    <a:pt x="208239" y="494393"/>
                  </a:lnTo>
                  <a:lnTo>
                    <a:pt x="0" y="494393"/>
                  </a:lnTo>
                  <a:lnTo>
                    <a:pt x="203200" y="0"/>
                  </a:lnTo>
                  <a:close/>
                </a:path>
              </a:pathLst>
            </a:custGeom>
            <a:solidFill>
              <a:srgbClr val="0E5386"/>
            </a:solidFill>
          </p:spPr>
        </p:sp>
        <p:sp>
          <p:nvSpPr>
            <p:cNvPr id="4" name="TextBox 4"/>
            <p:cNvSpPr txBox="1"/>
            <p:nvPr/>
          </p:nvSpPr>
          <p:spPr>
            <a:xfrm>
              <a:off x="101600" y="-47625"/>
              <a:ext cx="208239" cy="542018"/>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3318362" y="-815257"/>
            <a:ext cx="6004024" cy="7214550"/>
            <a:chOff x="0" y="0"/>
            <a:chExt cx="411439" cy="494393"/>
          </a:xfrm>
        </p:grpSpPr>
        <p:sp>
          <p:nvSpPr>
            <p:cNvPr id="6" name="Freeform 6"/>
            <p:cNvSpPr/>
            <p:nvPr/>
          </p:nvSpPr>
          <p:spPr>
            <a:xfrm>
              <a:off x="0" y="0"/>
              <a:ext cx="411439" cy="494393"/>
            </a:xfrm>
            <a:custGeom>
              <a:avLst/>
              <a:gdLst/>
              <a:ahLst/>
              <a:cxnLst/>
              <a:rect l="l" t="t" r="r" b="b"/>
              <a:pathLst>
                <a:path w="411439" h="494393">
                  <a:moveTo>
                    <a:pt x="203200" y="0"/>
                  </a:moveTo>
                  <a:lnTo>
                    <a:pt x="411439" y="0"/>
                  </a:lnTo>
                  <a:lnTo>
                    <a:pt x="208239" y="494393"/>
                  </a:lnTo>
                  <a:lnTo>
                    <a:pt x="0" y="494393"/>
                  </a:lnTo>
                  <a:lnTo>
                    <a:pt x="203200" y="0"/>
                  </a:lnTo>
                  <a:close/>
                </a:path>
              </a:pathLst>
            </a:custGeom>
            <a:solidFill>
              <a:srgbClr val="0E5386"/>
            </a:solidFill>
          </p:spPr>
        </p:sp>
        <p:sp>
          <p:nvSpPr>
            <p:cNvPr id="7" name="TextBox 7"/>
            <p:cNvSpPr txBox="1"/>
            <p:nvPr/>
          </p:nvSpPr>
          <p:spPr>
            <a:xfrm>
              <a:off x="101600" y="-47625"/>
              <a:ext cx="208239" cy="542018"/>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028700" y="2059356"/>
            <a:ext cx="1067728" cy="133020"/>
            <a:chOff x="0" y="0"/>
            <a:chExt cx="281212" cy="35034"/>
          </a:xfrm>
        </p:grpSpPr>
        <p:sp>
          <p:nvSpPr>
            <p:cNvPr id="9" name="Freeform 9"/>
            <p:cNvSpPr/>
            <p:nvPr/>
          </p:nvSpPr>
          <p:spPr>
            <a:xfrm>
              <a:off x="0" y="0"/>
              <a:ext cx="281212" cy="35034"/>
            </a:xfrm>
            <a:custGeom>
              <a:avLst/>
              <a:gdLst/>
              <a:ahLst/>
              <a:cxnLst/>
              <a:rect l="l" t="t" r="r" b="b"/>
              <a:pathLst>
                <a:path w="281212" h="35034">
                  <a:moveTo>
                    <a:pt x="0" y="0"/>
                  </a:moveTo>
                  <a:lnTo>
                    <a:pt x="281212" y="0"/>
                  </a:lnTo>
                  <a:lnTo>
                    <a:pt x="281212" y="35034"/>
                  </a:lnTo>
                  <a:lnTo>
                    <a:pt x="0" y="35034"/>
                  </a:lnTo>
                  <a:close/>
                </a:path>
              </a:pathLst>
            </a:custGeom>
            <a:solidFill>
              <a:srgbClr val="3DD9E3"/>
            </a:solidFill>
          </p:spPr>
        </p:sp>
        <p:sp>
          <p:nvSpPr>
            <p:cNvPr id="10" name="TextBox 10"/>
            <p:cNvSpPr txBox="1"/>
            <p:nvPr/>
          </p:nvSpPr>
          <p:spPr>
            <a:xfrm>
              <a:off x="0" y="-38100"/>
              <a:ext cx="281212" cy="73134"/>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0988831" y="2519868"/>
            <a:ext cx="6596722" cy="5553172"/>
            <a:chOff x="0" y="0"/>
            <a:chExt cx="829762" cy="698500"/>
          </a:xfrm>
        </p:grpSpPr>
        <p:sp>
          <p:nvSpPr>
            <p:cNvPr id="12" name="Freeform 12"/>
            <p:cNvSpPr/>
            <p:nvPr/>
          </p:nvSpPr>
          <p:spPr>
            <a:xfrm>
              <a:off x="0" y="0"/>
              <a:ext cx="829762" cy="698500"/>
            </a:xfrm>
            <a:custGeom>
              <a:avLst/>
              <a:gdLst/>
              <a:ahLst/>
              <a:cxnLst/>
              <a:rect l="l" t="t" r="r" b="b"/>
              <a:pathLst>
                <a:path w="829762" h="698500">
                  <a:moveTo>
                    <a:pt x="829762" y="349250"/>
                  </a:moveTo>
                  <a:lnTo>
                    <a:pt x="626562" y="698500"/>
                  </a:lnTo>
                  <a:lnTo>
                    <a:pt x="203200" y="698500"/>
                  </a:lnTo>
                  <a:lnTo>
                    <a:pt x="0" y="349250"/>
                  </a:lnTo>
                  <a:lnTo>
                    <a:pt x="203200" y="0"/>
                  </a:lnTo>
                  <a:lnTo>
                    <a:pt x="626562" y="0"/>
                  </a:lnTo>
                  <a:lnTo>
                    <a:pt x="829762" y="349250"/>
                  </a:lnTo>
                  <a:close/>
                </a:path>
              </a:pathLst>
            </a:custGeom>
            <a:blipFill>
              <a:blip r:embed="rId2"/>
              <a:stretch>
                <a:fillRect l="-27149" r="-27149"/>
              </a:stretch>
            </a:blipFill>
            <a:ln w="123825" cap="sq">
              <a:solidFill>
                <a:srgbClr val="FFFFFF"/>
              </a:solidFill>
              <a:prstDash val="solid"/>
              <a:miter/>
            </a:ln>
          </p:spPr>
        </p:sp>
      </p:grpSp>
      <p:sp>
        <p:nvSpPr>
          <p:cNvPr id="13" name="Freeform 13"/>
          <p:cNvSpPr/>
          <p:nvPr/>
        </p:nvSpPr>
        <p:spPr>
          <a:xfrm>
            <a:off x="873863" y="1028700"/>
            <a:ext cx="2001102" cy="667034"/>
          </a:xfrm>
          <a:custGeom>
            <a:avLst/>
            <a:gdLst/>
            <a:ahLst/>
            <a:cxnLst/>
            <a:rect l="l" t="t" r="r" b="b"/>
            <a:pathLst>
              <a:path w="2001102" h="667034">
                <a:moveTo>
                  <a:pt x="0" y="0"/>
                </a:moveTo>
                <a:lnTo>
                  <a:pt x="2001102" y="0"/>
                </a:lnTo>
                <a:lnTo>
                  <a:pt x="2001102" y="667034"/>
                </a:lnTo>
                <a:lnTo>
                  <a:pt x="0" y="667034"/>
                </a:lnTo>
                <a:lnTo>
                  <a:pt x="0" y="0"/>
                </a:lnTo>
                <a:close/>
              </a:path>
            </a:pathLst>
          </a:custGeom>
          <a:blipFill>
            <a:blip r:embed="rId3"/>
            <a:stretch>
              <a:fillRect/>
            </a:stretch>
          </a:blipFill>
        </p:spPr>
      </p:sp>
      <p:sp>
        <p:nvSpPr>
          <p:cNvPr id="14" name="TextBox 14"/>
          <p:cNvSpPr txBox="1"/>
          <p:nvPr/>
        </p:nvSpPr>
        <p:spPr>
          <a:xfrm>
            <a:off x="1028700" y="8900689"/>
            <a:ext cx="3692531" cy="339725"/>
          </a:xfrm>
          <a:prstGeom prst="rect">
            <a:avLst/>
          </a:prstGeom>
        </p:spPr>
        <p:txBody>
          <a:bodyPr lIns="0" tIns="0" rIns="0" bIns="0" rtlCol="0" anchor="t">
            <a:spAutoFit/>
          </a:bodyPr>
          <a:lstStyle/>
          <a:p>
            <a:pPr algn="l">
              <a:lnSpc>
                <a:spcPts val="2800"/>
              </a:lnSpc>
            </a:pPr>
            <a:r>
              <a:rPr lang="en-US" sz="2000">
                <a:solidFill>
                  <a:srgbClr val="FFFFFF"/>
                </a:solidFill>
                <a:latin typeface="Montserrat"/>
              </a:rPr>
              <a:t>https://trainity.in</a:t>
            </a:r>
          </a:p>
        </p:txBody>
      </p:sp>
      <p:grpSp>
        <p:nvGrpSpPr>
          <p:cNvPr id="15" name="Group 15"/>
          <p:cNvGrpSpPr/>
          <p:nvPr/>
        </p:nvGrpSpPr>
        <p:grpSpPr>
          <a:xfrm>
            <a:off x="1028700" y="3008044"/>
            <a:ext cx="9690432" cy="4204200"/>
            <a:chOff x="0" y="0"/>
            <a:chExt cx="12920576" cy="5605600"/>
          </a:xfrm>
        </p:grpSpPr>
        <p:sp>
          <p:nvSpPr>
            <p:cNvPr id="16" name="TextBox 16"/>
            <p:cNvSpPr txBox="1"/>
            <p:nvPr/>
          </p:nvSpPr>
          <p:spPr>
            <a:xfrm>
              <a:off x="0" y="104775"/>
              <a:ext cx="11902550" cy="2112738"/>
            </a:xfrm>
            <a:prstGeom prst="rect">
              <a:avLst/>
            </a:prstGeom>
          </p:spPr>
          <p:txBody>
            <a:bodyPr lIns="0" tIns="0" rIns="0" bIns="0" rtlCol="0" anchor="t">
              <a:spAutoFit/>
            </a:bodyPr>
            <a:lstStyle/>
            <a:p>
              <a:pPr algn="l">
                <a:lnSpc>
                  <a:spcPts val="12051"/>
                </a:lnSpc>
              </a:pPr>
              <a:r>
                <a:rPr lang="en-US" sz="10955">
                  <a:solidFill>
                    <a:srgbClr val="FFFFFF"/>
                  </a:solidFill>
                  <a:latin typeface="Montserrat Ultra-Bold"/>
                </a:rPr>
                <a:t>IMPACT OF</a:t>
              </a:r>
            </a:p>
          </p:txBody>
        </p:sp>
        <p:sp>
          <p:nvSpPr>
            <p:cNvPr id="17" name="TextBox 17"/>
            <p:cNvSpPr txBox="1"/>
            <p:nvPr/>
          </p:nvSpPr>
          <p:spPr>
            <a:xfrm>
              <a:off x="0" y="2312763"/>
              <a:ext cx="12920576" cy="1927534"/>
            </a:xfrm>
            <a:prstGeom prst="rect">
              <a:avLst/>
            </a:prstGeom>
          </p:spPr>
          <p:txBody>
            <a:bodyPr lIns="0" tIns="0" rIns="0" bIns="0" rtlCol="0" anchor="t">
              <a:spAutoFit/>
            </a:bodyPr>
            <a:lstStyle/>
            <a:p>
              <a:pPr algn="l">
                <a:lnSpc>
                  <a:spcPts val="10951"/>
                </a:lnSpc>
              </a:pPr>
              <a:r>
                <a:rPr lang="en-US" sz="9955">
                  <a:solidFill>
                    <a:srgbClr val="3DD9E3"/>
                  </a:solidFill>
                  <a:latin typeface="Montserrat Ultra-Bold"/>
                </a:rPr>
                <a:t>CAR FEATURE</a:t>
              </a:r>
            </a:p>
          </p:txBody>
        </p:sp>
        <p:sp>
          <p:nvSpPr>
            <p:cNvPr id="18" name="TextBox 18"/>
            <p:cNvSpPr txBox="1"/>
            <p:nvPr/>
          </p:nvSpPr>
          <p:spPr>
            <a:xfrm>
              <a:off x="5385" y="4877304"/>
              <a:ext cx="11902550" cy="728296"/>
            </a:xfrm>
            <a:prstGeom prst="rect">
              <a:avLst/>
            </a:prstGeom>
          </p:spPr>
          <p:txBody>
            <a:bodyPr lIns="0" tIns="0" rIns="0" bIns="0" rtlCol="0" anchor="t">
              <a:spAutoFit/>
            </a:bodyPr>
            <a:lstStyle/>
            <a:p>
              <a:pPr algn="l">
                <a:lnSpc>
                  <a:spcPts val="4199"/>
                </a:lnSpc>
              </a:pPr>
              <a:r>
                <a:rPr lang="en-US" sz="2999" spc="743">
                  <a:solidFill>
                    <a:srgbClr val="FFFFFF"/>
                  </a:solidFill>
                  <a:latin typeface="Montserrat"/>
                </a:rPr>
                <a:t>ON PRICE AND PROFITABILITY</a:t>
              </a:r>
            </a:p>
            <a:p>
              <a:pPr algn="l">
                <a:lnSpc>
                  <a:spcPts val="139"/>
                </a:lnSpc>
              </a:pPr>
              <a:endParaRPr lang="en-US" sz="2999" spc="743">
                <a:solidFill>
                  <a:srgbClr val="FFFFFF"/>
                </a:solidFill>
                <a:latin typeface="Montserra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896165" y="-2832448"/>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alpha val="63922"/>
              </a:srgbClr>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262995" y="6441221"/>
            <a:ext cx="6787605" cy="7056686"/>
            <a:chOff x="0" y="0"/>
            <a:chExt cx="406400" cy="422511"/>
          </a:xfrm>
        </p:grpSpPr>
        <p:sp>
          <p:nvSpPr>
            <p:cNvPr id="6" name="Freeform 6"/>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7" name="TextBox 7"/>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470212" y="2386463"/>
            <a:ext cx="9190587" cy="5831947"/>
          </a:xfrm>
          <a:custGeom>
            <a:avLst/>
            <a:gdLst/>
            <a:ahLst/>
            <a:cxnLst/>
            <a:rect l="l" t="t" r="r" b="b"/>
            <a:pathLst>
              <a:path w="9190587" h="5831947">
                <a:moveTo>
                  <a:pt x="0" y="0"/>
                </a:moveTo>
                <a:lnTo>
                  <a:pt x="9190587" y="0"/>
                </a:lnTo>
                <a:lnTo>
                  <a:pt x="9190587" y="5831946"/>
                </a:lnTo>
                <a:lnTo>
                  <a:pt x="0" y="5831946"/>
                </a:lnTo>
                <a:lnTo>
                  <a:pt x="0" y="0"/>
                </a:lnTo>
                <a:close/>
              </a:path>
            </a:pathLst>
          </a:custGeom>
          <a:blipFill>
            <a:blip r:embed="rId2"/>
            <a:stretch>
              <a:fillRect l="-1082" t="-682"/>
            </a:stretch>
          </a:blipFill>
        </p:spPr>
      </p:sp>
      <p:grpSp>
        <p:nvGrpSpPr>
          <p:cNvPr id="9" name="Group 9"/>
          <p:cNvGrpSpPr/>
          <p:nvPr/>
        </p:nvGrpSpPr>
        <p:grpSpPr>
          <a:xfrm>
            <a:off x="662680" y="310278"/>
            <a:ext cx="10389867" cy="1060450"/>
            <a:chOff x="0" y="0"/>
            <a:chExt cx="13853156" cy="1413933"/>
          </a:xfrm>
        </p:grpSpPr>
        <p:sp>
          <p:nvSpPr>
            <p:cNvPr id="10" name="TextBox 10"/>
            <p:cNvSpPr txBox="1"/>
            <p:nvPr/>
          </p:nvSpPr>
          <p:spPr>
            <a:xfrm>
              <a:off x="0" y="66675"/>
              <a:ext cx="7067470" cy="1347258"/>
            </a:xfrm>
            <a:prstGeom prst="rect">
              <a:avLst/>
            </a:prstGeom>
          </p:spPr>
          <p:txBody>
            <a:bodyPr lIns="0" tIns="0" rIns="0" bIns="0" rtlCol="0" anchor="t">
              <a:spAutoFit/>
            </a:bodyPr>
            <a:lstStyle/>
            <a:p>
              <a:pPr marL="0" lvl="0" indent="0" algn="l">
                <a:lnSpc>
                  <a:spcPts val="7699"/>
                </a:lnSpc>
                <a:spcBef>
                  <a:spcPct val="0"/>
                </a:spcBef>
              </a:pPr>
              <a:r>
                <a:rPr lang="en-US" sz="6999">
                  <a:solidFill>
                    <a:srgbClr val="FFFFFF"/>
                  </a:solidFill>
                  <a:latin typeface="Montserrat Ultra-Bold"/>
                </a:rPr>
                <a:t>Insights:</a:t>
              </a:r>
            </a:p>
          </p:txBody>
        </p:sp>
        <p:sp>
          <p:nvSpPr>
            <p:cNvPr id="11" name="TextBox 11"/>
            <p:cNvSpPr txBox="1"/>
            <p:nvPr/>
          </p:nvSpPr>
          <p:spPr>
            <a:xfrm>
              <a:off x="5662566" y="66675"/>
              <a:ext cx="8190590" cy="1332865"/>
            </a:xfrm>
            <a:prstGeom prst="rect">
              <a:avLst/>
            </a:prstGeom>
          </p:spPr>
          <p:txBody>
            <a:bodyPr lIns="0" tIns="0" rIns="0" bIns="0" rtlCol="0" anchor="t">
              <a:spAutoFit/>
            </a:bodyPr>
            <a:lstStyle/>
            <a:p>
              <a:pPr marL="0" lvl="0" indent="0" algn="l">
                <a:lnSpc>
                  <a:spcPts val="7589"/>
                </a:lnSpc>
                <a:spcBef>
                  <a:spcPct val="0"/>
                </a:spcBef>
              </a:pPr>
              <a:r>
                <a:rPr lang="en-US" sz="6899">
                  <a:solidFill>
                    <a:srgbClr val="3DD9E3"/>
                  </a:solidFill>
                  <a:latin typeface="Montserrat Ultra-Bold"/>
                </a:rPr>
                <a:t>Task 4</a:t>
              </a:r>
            </a:p>
          </p:txBody>
        </p:sp>
      </p:grpSp>
      <p:sp>
        <p:nvSpPr>
          <p:cNvPr id="12" name="TextBox 12"/>
          <p:cNvSpPr txBox="1"/>
          <p:nvPr/>
        </p:nvSpPr>
        <p:spPr>
          <a:xfrm>
            <a:off x="-924269" y="1313578"/>
            <a:ext cx="17144783" cy="521335"/>
          </a:xfrm>
          <a:prstGeom prst="rect">
            <a:avLst/>
          </a:prstGeom>
        </p:spPr>
        <p:txBody>
          <a:bodyPr lIns="0" tIns="0" rIns="0" bIns="0" rtlCol="0" anchor="t">
            <a:spAutoFit/>
          </a:bodyPr>
          <a:lstStyle/>
          <a:p>
            <a:pPr algn="ctr">
              <a:lnSpc>
                <a:spcPts val="4340"/>
              </a:lnSpc>
            </a:pPr>
            <a:r>
              <a:rPr lang="en-US" sz="3100">
                <a:solidFill>
                  <a:srgbClr val="FFFFFF"/>
                </a:solidFill>
                <a:latin typeface="Canva Sans"/>
              </a:rPr>
              <a:t>How does the average price of a car vary across different manufacturers?</a:t>
            </a:r>
          </a:p>
        </p:txBody>
      </p:sp>
      <p:sp>
        <p:nvSpPr>
          <p:cNvPr id="13" name="TextBox 13"/>
          <p:cNvSpPr txBox="1"/>
          <p:nvPr/>
        </p:nvSpPr>
        <p:spPr>
          <a:xfrm>
            <a:off x="10262732" y="3018156"/>
            <a:ext cx="7557833" cy="2980690"/>
          </a:xfrm>
          <a:prstGeom prst="rect">
            <a:avLst/>
          </a:prstGeom>
        </p:spPr>
        <p:txBody>
          <a:bodyPr lIns="0" tIns="0" rIns="0" bIns="0" rtlCol="0" anchor="t">
            <a:spAutoFit/>
          </a:bodyPr>
          <a:lstStyle/>
          <a:p>
            <a:pPr algn="just">
              <a:lnSpc>
                <a:spcPts val="4759"/>
              </a:lnSpc>
            </a:pPr>
            <a:r>
              <a:rPr lang="en-US" sz="3399">
                <a:solidFill>
                  <a:srgbClr val="FFFFFF"/>
                </a:solidFill>
                <a:latin typeface="Canva Sans"/>
              </a:rPr>
              <a:t>Task 4 B: Create horizontal stacked column chart that shows the relationship between average price of cars for each manufracturer.</a:t>
            </a:r>
          </a:p>
          <a:p>
            <a:pPr algn="just">
              <a:lnSpc>
                <a:spcPts val="4759"/>
              </a:lnSpc>
            </a:pPr>
            <a:endParaRPr lang="en-US" sz="3399">
              <a:solidFill>
                <a:srgbClr val="FFFFFF"/>
              </a:solidFill>
              <a:latin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896165" y="-2832448"/>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alpha val="63922"/>
              </a:srgbClr>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262995" y="6441221"/>
            <a:ext cx="6787605" cy="7056686"/>
            <a:chOff x="0" y="0"/>
            <a:chExt cx="406400" cy="422511"/>
          </a:xfrm>
        </p:grpSpPr>
        <p:sp>
          <p:nvSpPr>
            <p:cNvPr id="6" name="Freeform 6"/>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7" name="TextBox 7"/>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384066" y="2509153"/>
            <a:ext cx="9410997" cy="5623530"/>
          </a:xfrm>
          <a:custGeom>
            <a:avLst/>
            <a:gdLst/>
            <a:ahLst/>
            <a:cxnLst/>
            <a:rect l="l" t="t" r="r" b="b"/>
            <a:pathLst>
              <a:path w="9410997" h="5623530">
                <a:moveTo>
                  <a:pt x="0" y="0"/>
                </a:moveTo>
                <a:lnTo>
                  <a:pt x="9410997" y="0"/>
                </a:lnTo>
                <a:lnTo>
                  <a:pt x="9410997" y="5623530"/>
                </a:lnTo>
                <a:lnTo>
                  <a:pt x="0" y="5623530"/>
                </a:lnTo>
                <a:lnTo>
                  <a:pt x="0" y="0"/>
                </a:lnTo>
                <a:close/>
              </a:path>
            </a:pathLst>
          </a:custGeom>
          <a:blipFill>
            <a:blip r:embed="rId2"/>
            <a:stretch>
              <a:fillRect t="-1874" r="-448" b="-374"/>
            </a:stretch>
          </a:blipFill>
        </p:spPr>
      </p:sp>
      <p:grpSp>
        <p:nvGrpSpPr>
          <p:cNvPr id="9" name="Group 9"/>
          <p:cNvGrpSpPr/>
          <p:nvPr/>
        </p:nvGrpSpPr>
        <p:grpSpPr>
          <a:xfrm>
            <a:off x="662680" y="310278"/>
            <a:ext cx="10389867" cy="1060450"/>
            <a:chOff x="0" y="0"/>
            <a:chExt cx="13853156" cy="1413933"/>
          </a:xfrm>
        </p:grpSpPr>
        <p:sp>
          <p:nvSpPr>
            <p:cNvPr id="10" name="TextBox 10"/>
            <p:cNvSpPr txBox="1"/>
            <p:nvPr/>
          </p:nvSpPr>
          <p:spPr>
            <a:xfrm>
              <a:off x="0" y="66675"/>
              <a:ext cx="7067470" cy="1347258"/>
            </a:xfrm>
            <a:prstGeom prst="rect">
              <a:avLst/>
            </a:prstGeom>
          </p:spPr>
          <p:txBody>
            <a:bodyPr lIns="0" tIns="0" rIns="0" bIns="0" rtlCol="0" anchor="t">
              <a:spAutoFit/>
            </a:bodyPr>
            <a:lstStyle/>
            <a:p>
              <a:pPr marL="0" lvl="0" indent="0" algn="l">
                <a:lnSpc>
                  <a:spcPts val="7699"/>
                </a:lnSpc>
                <a:spcBef>
                  <a:spcPct val="0"/>
                </a:spcBef>
              </a:pPr>
              <a:r>
                <a:rPr lang="en-US" sz="6999">
                  <a:solidFill>
                    <a:srgbClr val="FFFFFF"/>
                  </a:solidFill>
                  <a:latin typeface="Montserrat Ultra-Bold"/>
                </a:rPr>
                <a:t>Insights:</a:t>
              </a:r>
            </a:p>
          </p:txBody>
        </p:sp>
        <p:sp>
          <p:nvSpPr>
            <p:cNvPr id="11" name="TextBox 11"/>
            <p:cNvSpPr txBox="1"/>
            <p:nvPr/>
          </p:nvSpPr>
          <p:spPr>
            <a:xfrm>
              <a:off x="5662566" y="66675"/>
              <a:ext cx="8190590" cy="1332865"/>
            </a:xfrm>
            <a:prstGeom prst="rect">
              <a:avLst/>
            </a:prstGeom>
          </p:spPr>
          <p:txBody>
            <a:bodyPr lIns="0" tIns="0" rIns="0" bIns="0" rtlCol="0" anchor="t">
              <a:spAutoFit/>
            </a:bodyPr>
            <a:lstStyle/>
            <a:p>
              <a:pPr marL="0" lvl="0" indent="0" algn="l">
                <a:lnSpc>
                  <a:spcPts val="7589"/>
                </a:lnSpc>
                <a:spcBef>
                  <a:spcPct val="0"/>
                </a:spcBef>
              </a:pPr>
              <a:r>
                <a:rPr lang="en-US" sz="6899">
                  <a:solidFill>
                    <a:srgbClr val="3DD9E3"/>
                  </a:solidFill>
                  <a:latin typeface="Montserrat Ultra-Bold"/>
                </a:rPr>
                <a:t>Task 5</a:t>
              </a:r>
            </a:p>
          </p:txBody>
        </p:sp>
      </p:grpSp>
      <p:sp>
        <p:nvSpPr>
          <p:cNvPr id="12" name="TextBox 12"/>
          <p:cNvSpPr txBox="1"/>
          <p:nvPr/>
        </p:nvSpPr>
        <p:spPr>
          <a:xfrm>
            <a:off x="150383" y="1313578"/>
            <a:ext cx="20707058" cy="521335"/>
          </a:xfrm>
          <a:prstGeom prst="rect">
            <a:avLst/>
          </a:prstGeom>
        </p:spPr>
        <p:txBody>
          <a:bodyPr lIns="0" tIns="0" rIns="0" bIns="0" rtlCol="0" anchor="t">
            <a:spAutoFit/>
          </a:bodyPr>
          <a:lstStyle/>
          <a:p>
            <a:pPr algn="just">
              <a:lnSpc>
                <a:spcPts val="4340"/>
              </a:lnSpc>
            </a:pPr>
            <a:r>
              <a:rPr lang="en-US" sz="3100">
                <a:solidFill>
                  <a:srgbClr val="FFFFFF"/>
                </a:solidFill>
                <a:latin typeface="Canva Sans"/>
              </a:rPr>
              <a:t>What is the relationship between fuel efficiency and the number of cylinders in a car's engine?</a:t>
            </a:r>
          </a:p>
        </p:txBody>
      </p:sp>
      <p:sp>
        <p:nvSpPr>
          <p:cNvPr id="13" name="TextBox 13"/>
          <p:cNvSpPr txBox="1"/>
          <p:nvPr/>
        </p:nvSpPr>
        <p:spPr>
          <a:xfrm>
            <a:off x="10262732" y="3460531"/>
            <a:ext cx="7557833" cy="2980690"/>
          </a:xfrm>
          <a:prstGeom prst="rect">
            <a:avLst/>
          </a:prstGeom>
        </p:spPr>
        <p:txBody>
          <a:bodyPr lIns="0" tIns="0" rIns="0" bIns="0" rtlCol="0" anchor="t">
            <a:spAutoFit/>
          </a:bodyPr>
          <a:lstStyle/>
          <a:p>
            <a:pPr algn="just">
              <a:lnSpc>
                <a:spcPts val="4759"/>
              </a:lnSpc>
            </a:pPr>
            <a:r>
              <a:rPr lang="en-US" sz="3399">
                <a:solidFill>
                  <a:srgbClr val="FFFFFF"/>
                </a:solidFill>
                <a:latin typeface="Canva Sans"/>
              </a:rPr>
              <a:t>Task 5 A: Create a scatter plot with number of cylinders in x-axis and highway MPG in y axis also include the trendline.</a:t>
            </a:r>
          </a:p>
          <a:p>
            <a:pPr algn="just">
              <a:lnSpc>
                <a:spcPts val="4759"/>
              </a:lnSpc>
            </a:pPr>
            <a:endParaRPr lang="en-US" sz="3399">
              <a:solidFill>
                <a:srgbClr val="FFFFFF"/>
              </a:solidFill>
              <a:latin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896165" y="-2832448"/>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alpha val="63922"/>
              </a:srgbClr>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262995" y="6441221"/>
            <a:ext cx="6787605" cy="7056686"/>
            <a:chOff x="0" y="0"/>
            <a:chExt cx="406400" cy="422511"/>
          </a:xfrm>
        </p:grpSpPr>
        <p:sp>
          <p:nvSpPr>
            <p:cNvPr id="6" name="Freeform 6"/>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7" name="TextBox 7"/>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284042" y="5987967"/>
            <a:ext cx="9833642" cy="906508"/>
          </a:xfrm>
          <a:custGeom>
            <a:avLst/>
            <a:gdLst/>
            <a:ahLst/>
            <a:cxnLst/>
            <a:rect l="l" t="t" r="r" b="b"/>
            <a:pathLst>
              <a:path w="9833642" h="906508">
                <a:moveTo>
                  <a:pt x="0" y="0"/>
                </a:moveTo>
                <a:lnTo>
                  <a:pt x="9833642" y="0"/>
                </a:lnTo>
                <a:lnTo>
                  <a:pt x="9833642" y="906508"/>
                </a:lnTo>
                <a:lnTo>
                  <a:pt x="0" y="906508"/>
                </a:lnTo>
                <a:lnTo>
                  <a:pt x="0" y="0"/>
                </a:lnTo>
                <a:close/>
              </a:path>
            </a:pathLst>
          </a:custGeom>
          <a:blipFill>
            <a:blip r:embed="rId2"/>
            <a:stretch>
              <a:fillRect/>
            </a:stretch>
          </a:blipFill>
        </p:spPr>
      </p:sp>
      <p:sp>
        <p:nvSpPr>
          <p:cNvPr id="9" name="Freeform 9"/>
          <p:cNvSpPr/>
          <p:nvPr/>
        </p:nvSpPr>
        <p:spPr>
          <a:xfrm>
            <a:off x="284042" y="3802062"/>
            <a:ext cx="9265557" cy="900818"/>
          </a:xfrm>
          <a:custGeom>
            <a:avLst/>
            <a:gdLst/>
            <a:ahLst/>
            <a:cxnLst/>
            <a:rect l="l" t="t" r="r" b="b"/>
            <a:pathLst>
              <a:path w="9265557" h="900818">
                <a:moveTo>
                  <a:pt x="0" y="0"/>
                </a:moveTo>
                <a:lnTo>
                  <a:pt x="9265557" y="0"/>
                </a:lnTo>
                <a:lnTo>
                  <a:pt x="9265557" y="900818"/>
                </a:lnTo>
                <a:lnTo>
                  <a:pt x="0" y="900818"/>
                </a:lnTo>
                <a:lnTo>
                  <a:pt x="0" y="0"/>
                </a:lnTo>
                <a:close/>
              </a:path>
            </a:pathLst>
          </a:custGeom>
          <a:blipFill>
            <a:blip r:embed="rId3"/>
            <a:stretch>
              <a:fillRect/>
            </a:stretch>
          </a:blipFill>
        </p:spPr>
      </p:sp>
      <p:grpSp>
        <p:nvGrpSpPr>
          <p:cNvPr id="10" name="Group 10"/>
          <p:cNvGrpSpPr/>
          <p:nvPr/>
        </p:nvGrpSpPr>
        <p:grpSpPr>
          <a:xfrm>
            <a:off x="662680" y="310278"/>
            <a:ext cx="10389867" cy="1060450"/>
            <a:chOff x="0" y="0"/>
            <a:chExt cx="13853156" cy="1413933"/>
          </a:xfrm>
        </p:grpSpPr>
        <p:sp>
          <p:nvSpPr>
            <p:cNvPr id="11" name="TextBox 11"/>
            <p:cNvSpPr txBox="1"/>
            <p:nvPr/>
          </p:nvSpPr>
          <p:spPr>
            <a:xfrm>
              <a:off x="0" y="66675"/>
              <a:ext cx="7067470" cy="1347258"/>
            </a:xfrm>
            <a:prstGeom prst="rect">
              <a:avLst/>
            </a:prstGeom>
          </p:spPr>
          <p:txBody>
            <a:bodyPr lIns="0" tIns="0" rIns="0" bIns="0" rtlCol="0" anchor="t">
              <a:spAutoFit/>
            </a:bodyPr>
            <a:lstStyle/>
            <a:p>
              <a:pPr marL="0" lvl="0" indent="0" algn="l">
                <a:lnSpc>
                  <a:spcPts val="7699"/>
                </a:lnSpc>
                <a:spcBef>
                  <a:spcPct val="0"/>
                </a:spcBef>
              </a:pPr>
              <a:r>
                <a:rPr lang="en-US" sz="6999">
                  <a:solidFill>
                    <a:srgbClr val="FFFFFF"/>
                  </a:solidFill>
                  <a:latin typeface="Montserrat Ultra-Bold"/>
                </a:rPr>
                <a:t>Insights:</a:t>
              </a:r>
            </a:p>
          </p:txBody>
        </p:sp>
        <p:sp>
          <p:nvSpPr>
            <p:cNvPr id="12" name="TextBox 12"/>
            <p:cNvSpPr txBox="1"/>
            <p:nvPr/>
          </p:nvSpPr>
          <p:spPr>
            <a:xfrm>
              <a:off x="5662566" y="66675"/>
              <a:ext cx="8190590" cy="1332865"/>
            </a:xfrm>
            <a:prstGeom prst="rect">
              <a:avLst/>
            </a:prstGeom>
          </p:spPr>
          <p:txBody>
            <a:bodyPr lIns="0" tIns="0" rIns="0" bIns="0" rtlCol="0" anchor="t">
              <a:spAutoFit/>
            </a:bodyPr>
            <a:lstStyle/>
            <a:p>
              <a:pPr marL="0" lvl="0" indent="0" algn="l">
                <a:lnSpc>
                  <a:spcPts val="7589"/>
                </a:lnSpc>
                <a:spcBef>
                  <a:spcPct val="0"/>
                </a:spcBef>
              </a:pPr>
              <a:r>
                <a:rPr lang="en-US" sz="6899">
                  <a:solidFill>
                    <a:srgbClr val="3DD9E3"/>
                  </a:solidFill>
                  <a:latin typeface="Montserrat Ultra-Bold"/>
                </a:rPr>
                <a:t>Task 5</a:t>
              </a:r>
            </a:p>
          </p:txBody>
        </p:sp>
      </p:grpSp>
      <p:sp>
        <p:nvSpPr>
          <p:cNvPr id="13" name="TextBox 13"/>
          <p:cNvSpPr txBox="1"/>
          <p:nvPr/>
        </p:nvSpPr>
        <p:spPr>
          <a:xfrm>
            <a:off x="150383" y="1313578"/>
            <a:ext cx="20707058" cy="521335"/>
          </a:xfrm>
          <a:prstGeom prst="rect">
            <a:avLst/>
          </a:prstGeom>
        </p:spPr>
        <p:txBody>
          <a:bodyPr lIns="0" tIns="0" rIns="0" bIns="0" rtlCol="0" anchor="t">
            <a:spAutoFit/>
          </a:bodyPr>
          <a:lstStyle/>
          <a:p>
            <a:pPr algn="just">
              <a:lnSpc>
                <a:spcPts val="4340"/>
              </a:lnSpc>
            </a:pPr>
            <a:r>
              <a:rPr lang="en-US" sz="3100">
                <a:solidFill>
                  <a:srgbClr val="FFFFFF"/>
                </a:solidFill>
                <a:latin typeface="Canva Sans"/>
              </a:rPr>
              <a:t>What is the relationship between fuel efficiency and the number of cylinders in a car's engine?</a:t>
            </a:r>
          </a:p>
        </p:txBody>
      </p:sp>
      <p:sp>
        <p:nvSpPr>
          <p:cNvPr id="14" name="TextBox 14"/>
          <p:cNvSpPr txBox="1"/>
          <p:nvPr/>
        </p:nvSpPr>
        <p:spPr>
          <a:xfrm>
            <a:off x="10262732" y="3460531"/>
            <a:ext cx="7557833" cy="2980690"/>
          </a:xfrm>
          <a:prstGeom prst="rect">
            <a:avLst/>
          </a:prstGeom>
        </p:spPr>
        <p:txBody>
          <a:bodyPr lIns="0" tIns="0" rIns="0" bIns="0" rtlCol="0" anchor="t">
            <a:spAutoFit/>
          </a:bodyPr>
          <a:lstStyle/>
          <a:p>
            <a:pPr algn="just">
              <a:lnSpc>
                <a:spcPts val="4759"/>
              </a:lnSpc>
            </a:pPr>
            <a:r>
              <a:rPr lang="en-US" sz="3399">
                <a:solidFill>
                  <a:srgbClr val="FFFFFF"/>
                </a:solidFill>
                <a:latin typeface="Canva Sans"/>
              </a:rPr>
              <a:t>Task 5 B: Calculate the correlation coefficient between number of cylinders highway MPG to quantify the strength and direction of the relationship.</a:t>
            </a:r>
          </a:p>
        </p:txBody>
      </p:sp>
      <p:sp>
        <p:nvSpPr>
          <p:cNvPr id="15" name="TextBox 15"/>
          <p:cNvSpPr txBox="1"/>
          <p:nvPr/>
        </p:nvSpPr>
        <p:spPr>
          <a:xfrm>
            <a:off x="-1435021" y="2946816"/>
            <a:ext cx="9265557"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Formula for the correlation: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896165" y="-2832448"/>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alpha val="63922"/>
              </a:srgbClr>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262995" y="6441221"/>
            <a:ext cx="6787605" cy="7056686"/>
            <a:chOff x="0" y="0"/>
            <a:chExt cx="406400" cy="422511"/>
          </a:xfrm>
        </p:grpSpPr>
        <p:sp>
          <p:nvSpPr>
            <p:cNvPr id="6" name="Freeform 6"/>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7" name="TextBox 7"/>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344057" y="2586208"/>
            <a:ext cx="17263973" cy="6092221"/>
          </a:xfrm>
          <a:custGeom>
            <a:avLst/>
            <a:gdLst/>
            <a:ahLst/>
            <a:cxnLst/>
            <a:rect l="l" t="t" r="r" b="b"/>
            <a:pathLst>
              <a:path w="17263973" h="6092221">
                <a:moveTo>
                  <a:pt x="0" y="0"/>
                </a:moveTo>
                <a:lnTo>
                  <a:pt x="17263973" y="0"/>
                </a:lnTo>
                <a:lnTo>
                  <a:pt x="17263973" y="6092222"/>
                </a:lnTo>
                <a:lnTo>
                  <a:pt x="0" y="6092222"/>
                </a:lnTo>
                <a:lnTo>
                  <a:pt x="0" y="0"/>
                </a:lnTo>
                <a:close/>
              </a:path>
            </a:pathLst>
          </a:custGeom>
          <a:blipFill>
            <a:blip r:embed="rId2"/>
            <a:stretch>
              <a:fillRect/>
            </a:stretch>
          </a:blipFill>
        </p:spPr>
      </p:sp>
      <p:sp>
        <p:nvSpPr>
          <p:cNvPr id="9" name="TextBox 9"/>
          <p:cNvSpPr txBox="1"/>
          <p:nvPr/>
        </p:nvSpPr>
        <p:spPr>
          <a:xfrm>
            <a:off x="150383" y="551482"/>
            <a:ext cx="9585121" cy="993775"/>
          </a:xfrm>
          <a:prstGeom prst="rect">
            <a:avLst/>
          </a:prstGeom>
        </p:spPr>
        <p:txBody>
          <a:bodyPr lIns="0" tIns="0" rIns="0" bIns="0" rtlCol="0" anchor="t">
            <a:spAutoFit/>
          </a:bodyPr>
          <a:lstStyle/>
          <a:p>
            <a:pPr marL="0" lvl="0" indent="0" algn="l">
              <a:lnSpc>
                <a:spcPts val="7699"/>
              </a:lnSpc>
              <a:spcBef>
                <a:spcPct val="0"/>
              </a:spcBef>
            </a:pPr>
            <a:r>
              <a:rPr lang="en-US" sz="6999">
                <a:solidFill>
                  <a:srgbClr val="FFFFFF"/>
                </a:solidFill>
                <a:latin typeface="Montserrat Ultra-Bold"/>
              </a:rPr>
              <a:t>Insights:</a:t>
            </a:r>
          </a:p>
        </p:txBody>
      </p:sp>
      <p:sp>
        <p:nvSpPr>
          <p:cNvPr id="10" name="TextBox 10"/>
          <p:cNvSpPr txBox="1"/>
          <p:nvPr/>
        </p:nvSpPr>
        <p:spPr>
          <a:xfrm>
            <a:off x="4345501" y="541957"/>
            <a:ext cx="14272586" cy="909955"/>
          </a:xfrm>
          <a:prstGeom prst="rect">
            <a:avLst/>
          </a:prstGeom>
        </p:spPr>
        <p:txBody>
          <a:bodyPr lIns="0" tIns="0" rIns="0" bIns="0" rtlCol="0" anchor="t">
            <a:spAutoFit/>
          </a:bodyPr>
          <a:lstStyle/>
          <a:p>
            <a:pPr marL="0" lvl="0" indent="0" algn="l">
              <a:lnSpc>
                <a:spcPts val="7039"/>
              </a:lnSpc>
              <a:spcBef>
                <a:spcPct val="0"/>
              </a:spcBef>
            </a:pPr>
            <a:r>
              <a:rPr lang="en-US" sz="6399">
                <a:solidFill>
                  <a:srgbClr val="3DD9E3"/>
                </a:solidFill>
                <a:latin typeface="Montserrat Ultra-Bold"/>
              </a:rPr>
              <a:t>Building The Dashboard Task 1</a:t>
            </a:r>
          </a:p>
        </p:txBody>
      </p:sp>
      <p:sp>
        <p:nvSpPr>
          <p:cNvPr id="11" name="TextBox 11"/>
          <p:cNvSpPr txBox="1"/>
          <p:nvPr/>
        </p:nvSpPr>
        <p:spPr>
          <a:xfrm>
            <a:off x="150383" y="1731499"/>
            <a:ext cx="20707058" cy="521335"/>
          </a:xfrm>
          <a:prstGeom prst="rect">
            <a:avLst/>
          </a:prstGeom>
        </p:spPr>
        <p:txBody>
          <a:bodyPr lIns="0" tIns="0" rIns="0" bIns="0" rtlCol="0" anchor="t">
            <a:spAutoFit/>
          </a:bodyPr>
          <a:lstStyle/>
          <a:p>
            <a:pPr algn="just">
              <a:lnSpc>
                <a:spcPts val="4340"/>
              </a:lnSpc>
            </a:pPr>
            <a:r>
              <a:rPr lang="en-US" sz="3100">
                <a:solidFill>
                  <a:srgbClr val="FFFFFF"/>
                </a:solidFill>
                <a:latin typeface="Canva Sans"/>
              </a:rPr>
              <a:t>How does the distribution of car prices vary by brand and body style?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896165" y="-2832448"/>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alpha val="63922"/>
              </a:srgbClr>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262995" y="6441221"/>
            <a:ext cx="6787605" cy="7056686"/>
            <a:chOff x="0" y="0"/>
            <a:chExt cx="406400" cy="422511"/>
          </a:xfrm>
        </p:grpSpPr>
        <p:sp>
          <p:nvSpPr>
            <p:cNvPr id="6" name="Freeform 6"/>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7" name="TextBox 7"/>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1618629" y="2924003"/>
            <a:ext cx="2370684" cy="6302895"/>
          </a:xfrm>
          <a:custGeom>
            <a:avLst/>
            <a:gdLst/>
            <a:ahLst/>
            <a:cxnLst/>
            <a:rect l="l" t="t" r="r" b="b"/>
            <a:pathLst>
              <a:path w="2370684" h="6302895">
                <a:moveTo>
                  <a:pt x="0" y="0"/>
                </a:moveTo>
                <a:lnTo>
                  <a:pt x="2370684" y="0"/>
                </a:lnTo>
                <a:lnTo>
                  <a:pt x="2370684" y="6302895"/>
                </a:lnTo>
                <a:lnTo>
                  <a:pt x="0" y="6302895"/>
                </a:lnTo>
                <a:lnTo>
                  <a:pt x="0" y="0"/>
                </a:lnTo>
                <a:close/>
              </a:path>
            </a:pathLst>
          </a:custGeom>
          <a:blipFill>
            <a:blip r:embed="rId2"/>
            <a:stretch>
              <a:fillRect/>
            </a:stretch>
          </a:blipFill>
        </p:spPr>
      </p:sp>
      <p:sp>
        <p:nvSpPr>
          <p:cNvPr id="9" name="Freeform 9"/>
          <p:cNvSpPr/>
          <p:nvPr/>
        </p:nvSpPr>
        <p:spPr>
          <a:xfrm>
            <a:off x="532685" y="2924003"/>
            <a:ext cx="10568216" cy="6302895"/>
          </a:xfrm>
          <a:custGeom>
            <a:avLst/>
            <a:gdLst/>
            <a:ahLst/>
            <a:cxnLst/>
            <a:rect l="l" t="t" r="r" b="b"/>
            <a:pathLst>
              <a:path w="10568216" h="6302895">
                <a:moveTo>
                  <a:pt x="0" y="0"/>
                </a:moveTo>
                <a:lnTo>
                  <a:pt x="10568216" y="0"/>
                </a:lnTo>
                <a:lnTo>
                  <a:pt x="10568216" y="6302895"/>
                </a:lnTo>
                <a:lnTo>
                  <a:pt x="0" y="6302895"/>
                </a:lnTo>
                <a:lnTo>
                  <a:pt x="0" y="0"/>
                </a:lnTo>
                <a:close/>
              </a:path>
            </a:pathLst>
          </a:custGeom>
          <a:blipFill>
            <a:blip r:embed="rId3"/>
            <a:stretch>
              <a:fillRect/>
            </a:stretch>
          </a:blipFill>
        </p:spPr>
      </p:sp>
      <p:sp>
        <p:nvSpPr>
          <p:cNvPr id="10" name="TextBox 10"/>
          <p:cNvSpPr txBox="1"/>
          <p:nvPr/>
        </p:nvSpPr>
        <p:spPr>
          <a:xfrm>
            <a:off x="150383" y="551482"/>
            <a:ext cx="9585121" cy="993775"/>
          </a:xfrm>
          <a:prstGeom prst="rect">
            <a:avLst/>
          </a:prstGeom>
        </p:spPr>
        <p:txBody>
          <a:bodyPr lIns="0" tIns="0" rIns="0" bIns="0" rtlCol="0" anchor="t">
            <a:spAutoFit/>
          </a:bodyPr>
          <a:lstStyle/>
          <a:p>
            <a:pPr marL="0" lvl="0" indent="0" algn="l">
              <a:lnSpc>
                <a:spcPts val="7699"/>
              </a:lnSpc>
              <a:spcBef>
                <a:spcPct val="0"/>
              </a:spcBef>
            </a:pPr>
            <a:r>
              <a:rPr lang="en-US" sz="6999">
                <a:solidFill>
                  <a:srgbClr val="FFFFFF"/>
                </a:solidFill>
                <a:latin typeface="Montserrat Ultra-Bold"/>
              </a:rPr>
              <a:t>Insights:</a:t>
            </a:r>
          </a:p>
        </p:txBody>
      </p:sp>
      <p:sp>
        <p:nvSpPr>
          <p:cNvPr id="11" name="TextBox 11"/>
          <p:cNvSpPr txBox="1"/>
          <p:nvPr/>
        </p:nvSpPr>
        <p:spPr>
          <a:xfrm>
            <a:off x="4345501" y="541957"/>
            <a:ext cx="14272586" cy="909955"/>
          </a:xfrm>
          <a:prstGeom prst="rect">
            <a:avLst/>
          </a:prstGeom>
        </p:spPr>
        <p:txBody>
          <a:bodyPr lIns="0" tIns="0" rIns="0" bIns="0" rtlCol="0" anchor="t">
            <a:spAutoFit/>
          </a:bodyPr>
          <a:lstStyle/>
          <a:p>
            <a:pPr marL="0" lvl="0" indent="0" algn="l">
              <a:lnSpc>
                <a:spcPts val="7039"/>
              </a:lnSpc>
              <a:spcBef>
                <a:spcPct val="0"/>
              </a:spcBef>
            </a:pPr>
            <a:r>
              <a:rPr lang="en-US" sz="6399">
                <a:solidFill>
                  <a:srgbClr val="3DD9E3"/>
                </a:solidFill>
                <a:latin typeface="Montserrat Ultra-Bold"/>
              </a:rPr>
              <a:t>Building The Dashboard Task 2</a:t>
            </a:r>
          </a:p>
        </p:txBody>
      </p:sp>
      <p:sp>
        <p:nvSpPr>
          <p:cNvPr id="12" name="TextBox 12"/>
          <p:cNvSpPr txBox="1"/>
          <p:nvPr/>
        </p:nvSpPr>
        <p:spPr>
          <a:xfrm>
            <a:off x="150383" y="1731499"/>
            <a:ext cx="17765693" cy="1064260"/>
          </a:xfrm>
          <a:prstGeom prst="rect">
            <a:avLst/>
          </a:prstGeom>
        </p:spPr>
        <p:txBody>
          <a:bodyPr lIns="0" tIns="0" rIns="0" bIns="0" rtlCol="0" anchor="t">
            <a:spAutoFit/>
          </a:bodyPr>
          <a:lstStyle/>
          <a:p>
            <a:pPr algn="just">
              <a:lnSpc>
                <a:spcPts val="4340"/>
              </a:lnSpc>
            </a:pPr>
            <a:r>
              <a:rPr lang="en-US" sz="3100">
                <a:solidFill>
                  <a:srgbClr val="FFFFFF"/>
                </a:solidFill>
                <a:latin typeface="Canva Sans"/>
              </a:rPr>
              <a:t>Which car brands have the highest and lowest average MSRPs, and how does this vary by body style?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896165" y="-2832448"/>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alpha val="63922"/>
              </a:srgbClr>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262995" y="6441221"/>
            <a:ext cx="6787605" cy="7056686"/>
            <a:chOff x="0" y="0"/>
            <a:chExt cx="406400" cy="422511"/>
          </a:xfrm>
        </p:grpSpPr>
        <p:sp>
          <p:nvSpPr>
            <p:cNvPr id="6" name="Freeform 6"/>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7" name="TextBox 7"/>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2621219" y="2920651"/>
            <a:ext cx="10992742" cy="6457055"/>
          </a:xfrm>
          <a:custGeom>
            <a:avLst/>
            <a:gdLst/>
            <a:ahLst/>
            <a:cxnLst/>
            <a:rect l="l" t="t" r="r" b="b"/>
            <a:pathLst>
              <a:path w="10992742" h="6457055">
                <a:moveTo>
                  <a:pt x="0" y="0"/>
                </a:moveTo>
                <a:lnTo>
                  <a:pt x="10992741" y="0"/>
                </a:lnTo>
                <a:lnTo>
                  <a:pt x="10992741" y="6457055"/>
                </a:lnTo>
                <a:lnTo>
                  <a:pt x="0" y="6457055"/>
                </a:lnTo>
                <a:lnTo>
                  <a:pt x="0" y="0"/>
                </a:lnTo>
                <a:close/>
              </a:path>
            </a:pathLst>
          </a:custGeom>
          <a:blipFill>
            <a:blip r:embed="rId2"/>
            <a:stretch>
              <a:fillRect/>
            </a:stretch>
          </a:blipFill>
        </p:spPr>
      </p:sp>
      <p:sp>
        <p:nvSpPr>
          <p:cNvPr id="9" name="TextBox 9"/>
          <p:cNvSpPr txBox="1"/>
          <p:nvPr/>
        </p:nvSpPr>
        <p:spPr>
          <a:xfrm>
            <a:off x="150383" y="551482"/>
            <a:ext cx="9585121" cy="993775"/>
          </a:xfrm>
          <a:prstGeom prst="rect">
            <a:avLst/>
          </a:prstGeom>
        </p:spPr>
        <p:txBody>
          <a:bodyPr lIns="0" tIns="0" rIns="0" bIns="0" rtlCol="0" anchor="t">
            <a:spAutoFit/>
          </a:bodyPr>
          <a:lstStyle/>
          <a:p>
            <a:pPr marL="0" lvl="0" indent="0" algn="l">
              <a:lnSpc>
                <a:spcPts val="7699"/>
              </a:lnSpc>
              <a:spcBef>
                <a:spcPct val="0"/>
              </a:spcBef>
            </a:pPr>
            <a:r>
              <a:rPr lang="en-US" sz="6999">
                <a:solidFill>
                  <a:srgbClr val="FFFFFF"/>
                </a:solidFill>
                <a:latin typeface="Montserrat Ultra-Bold"/>
              </a:rPr>
              <a:t>Insights:</a:t>
            </a:r>
          </a:p>
        </p:txBody>
      </p:sp>
      <p:sp>
        <p:nvSpPr>
          <p:cNvPr id="10" name="TextBox 10"/>
          <p:cNvSpPr txBox="1"/>
          <p:nvPr/>
        </p:nvSpPr>
        <p:spPr>
          <a:xfrm>
            <a:off x="4345501" y="541957"/>
            <a:ext cx="14272586" cy="909955"/>
          </a:xfrm>
          <a:prstGeom prst="rect">
            <a:avLst/>
          </a:prstGeom>
        </p:spPr>
        <p:txBody>
          <a:bodyPr lIns="0" tIns="0" rIns="0" bIns="0" rtlCol="0" anchor="t">
            <a:spAutoFit/>
          </a:bodyPr>
          <a:lstStyle/>
          <a:p>
            <a:pPr marL="0" lvl="0" indent="0" algn="l">
              <a:lnSpc>
                <a:spcPts val="7039"/>
              </a:lnSpc>
              <a:spcBef>
                <a:spcPct val="0"/>
              </a:spcBef>
            </a:pPr>
            <a:r>
              <a:rPr lang="en-US" sz="6399">
                <a:solidFill>
                  <a:srgbClr val="3DD9E3"/>
                </a:solidFill>
                <a:latin typeface="Montserrat Ultra-Bold"/>
              </a:rPr>
              <a:t>Building The Dashboard Task 3</a:t>
            </a:r>
          </a:p>
        </p:txBody>
      </p:sp>
      <p:sp>
        <p:nvSpPr>
          <p:cNvPr id="11" name="TextBox 11"/>
          <p:cNvSpPr txBox="1"/>
          <p:nvPr/>
        </p:nvSpPr>
        <p:spPr>
          <a:xfrm>
            <a:off x="150383" y="1731499"/>
            <a:ext cx="17765693" cy="1064260"/>
          </a:xfrm>
          <a:prstGeom prst="rect">
            <a:avLst/>
          </a:prstGeom>
        </p:spPr>
        <p:txBody>
          <a:bodyPr lIns="0" tIns="0" rIns="0" bIns="0" rtlCol="0" anchor="t">
            <a:spAutoFit/>
          </a:bodyPr>
          <a:lstStyle/>
          <a:p>
            <a:pPr algn="just">
              <a:lnSpc>
                <a:spcPts val="4340"/>
              </a:lnSpc>
            </a:pPr>
            <a:r>
              <a:rPr lang="en-US" sz="3100">
                <a:solidFill>
                  <a:srgbClr val="FFFFFF"/>
                </a:solidFill>
                <a:latin typeface="Canva Sans"/>
              </a:rPr>
              <a:t>How do the different feature such as transmission type affect the MSRP, and how does</a:t>
            </a:r>
          </a:p>
          <a:p>
            <a:pPr algn="just">
              <a:lnSpc>
                <a:spcPts val="4340"/>
              </a:lnSpc>
            </a:pPr>
            <a:r>
              <a:rPr lang="en-US" sz="3100">
                <a:solidFill>
                  <a:srgbClr val="FFFFFF"/>
                </a:solidFill>
                <a:latin typeface="Canva Sans"/>
              </a:rPr>
              <a:t>this vary by body style?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896165" y="-2832448"/>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alpha val="63922"/>
              </a:srgbClr>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262995" y="6441221"/>
            <a:ext cx="6787605" cy="7056686"/>
            <a:chOff x="0" y="0"/>
            <a:chExt cx="406400" cy="422511"/>
          </a:xfrm>
        </p:grpSpPr>
        <p:sp>
          <p:nvSpPr>
            <p:cNvPr id="6" name="Freeform 6"/>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7" name="TextBox 7"/>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811731" y="2500483"/>
            <a:ext cx="10670064" cy="7005467"/>
          </a:xfrm>
          <a:custGeom>
            <a:avLst/>
            <a:gdLst/>
            <a:ahLst/>
            <a:cxnLst/>
            <a:rect l="l" t="t" r="r" b="b"/>
            <a:pathLst>
              <a:path w="10670064" h="7005467">
                <a:moveTo>
                  <a:pt x="0" y="0"/>
                </a:moveTo>
                <a:lnTo>
                  <a:pt x="10670063" y="0"/>
                </a:lnTo>
                <a:lnTo>
                  <a:pt x="10670063" y="7005467"/>
                </a:lnTo>
                <a:lnTo>
                  <a:pt x="0" y="7005467"/>
                </a:lnTo>
                <a:lnTo>
                  <a:pt x="0" y="0"/>
                </a:lnTo>
                <a:close/>
              </a:path>
            </a:pathLst>
          </a:custGeom>
          <a:blipFill>
            <a:blip r:embed="rId2"/>
            <a:stretch>
              <a:fillRect/>
            </a:stretch>
          </a:blipFill>
        </p:spPr>
      </p:sp>
      <p:sp>
        <p:nvSpPr>
          <p:cNvPr id="9" name="Freeform 9"/>
          <p:cNvSpPr/>
          <p:nvPr/>
        </p:nvSpPr>
        <p:spPr>
          <a:xfrm>
            <a:off x="11939517" y="2586208"/>
            <a:ext cx="2588977" cy="7005467"/>
          </a:xfrm>
          <a:custGeom>
            <a:avLst/>
            <a:gdLst/>
            <a:ahLst/>
            <a:cxnLst/>
            <a:rect l="l" t="t" r="r" b="b"/>
            <a:pathLst>
              <a:path w="2588977" h="7005467">
                <a:moveTo>
                  <a:pt x="0" y="0"/>
                </a:moveTo>
                <a:lnTo>
                  <a:pt x="2588977" y="0"/>
                </a:lnTo>
                <a:lnTo>
                  <a:pt x="2588977" y="7005467"/>
                </a:lnTo>
                <a:lnTo>
                  <a:pt x="0" y="7005467"/>
                </a:lnTo>
                <a:lnTo>
                  <a:pt x="0" y="0"/>
                </a:lnTo>
                <a:close/>
              </a:path>
            </a:pathLst>
          </a:custGeom>
          <a:blipFill>
            <a:blip r:embed="rId3"/>
            <a:stretch>
              <a:fillRect/>
            </a:stretch>
          </a:blipFill>
        </p:spPr>
      </p:sp>
      <p:sp>
        <p:nvSpPr>
          <p:cNvPr id="10" name="TextBox 10"/>
          <p:cNvSpPr txBox="1"/>
          <p:nvPr/>
        </p:nvSpPr>
        <p:spPr>
          <a:xfrm>
            <a:off x="150383" y="551482"/>
            <a:ext cx="9585121" cy="993775"/>
          </a:xfrm>
          <a:prstGeom prst="rect">
            <a:avLst/>
          </a:prstGeom>
        </p:spPr>
        <p:txBody>
          <a:bodyPr lIns="0" tIns="0" rIns="0" bIns="0" rtlCol="0" anchor="t">
            <a:spAutoFit/>
          </a:bodyPr>
          <a:lstStyle/>
          <a:p>
            <a:pPr marL="0" lvl="0" indent="0" algn="l">
              <a:lnSpc>
                <a:spcPts val="7699"/>
              </a:lnSpc>
              <a:spcBef>
                <a:spcPct val="0"/>
              </a:spcBef>
            </a:pPr>
            <a:r>
              <a:rPr lang="en-US" sz="6999">
                <a:solidFill>
                  <a:srgbClr val="FFFFFF"/>
                </a:solidFill>
                <a:latin typeface="Montserrat Ultra-Bold"/>
              </a:rPr>
              <a:t>Insights:</a:t>
            </a:r>
          </a:p>
        </p:txBody>
      </p:sp>
      <p:sp>
        <p:nvSpPr>
          <p:cNvPr id="11" name="TextBox 11"/>
          <p:cNvSpPr txBox="1"/>
          <p:nvPr/>
        </p:nvSpPr>
        <p:spPr>
          <a:xfrm>
            <a:off x="4345501" y="541957"/>
            <a:ext cx="14272586" cy="909955"/>
          </a:xfrm>
          <a:prstGeom prst="rect">
            <a:avLst/>
          </a:prstGeom>
        </p:spPr>
        <p:txBody>
          <a:bodyPr lIns="0" tIns="0" rIns="0" bIns="0" rtlCol="0" anchor="t">
            <a:spAutoFit/>
          </a:bodyPr>
          <a:lstStyle/>
          <a:p>
            <a:pPr marL="0" lvl="0" indent="0" algn="l">
              <a:lnSpc>
                <a:spcPts val="7039"/>
              </a:lnSpc>
              <a:spcBef>
                <a:spcPct val="0"/>
              </a:spcBef>
            </a:pPr>
            <a:r>
              <a:rPr lang="en-US" sz="6399">
                <a:solidFill>
                  <a:srgbClr val="3DD9E3"/>
                </a:solidFill>
                <a:latin typeface="Montserrat Ultra-Bold"/>
              </a:rPr>
              <a:t>Building The Dashboard Task 4</a:t>
            </a:r>
          </a:p>
        </p:txBody>
      </p:sp>
      <p:sp>
        <p:nvSpPr>
          <p:cNvPr id="12" name="TextBox 12"/>
          <p:cNvSpPr txBox="1"/>
          <p:nvPr/>
        </p:nvSpPr>
        <p:spPr>
          <a:xfrm>
            <a:off x="150383" y="1731499"/>
            <a:ext cx="17765693" cy="521335"/>
          </a:xfrm>
          <a:prstGeom prst="rect">
            <a:avLst/>
          </a:prstGeom>
        </p:spPr>
        <p:txBody>
          <a:bodyPr lIns="0" tIns="0" rIns="0" bIns="0" rtlCol="0" anchor="t">
            <a:spAutoFit/>
          </a:bodyPr>
          <a:lstStyle/>
          <a:p>
            <a:pPr algn="just">
              <a:lnSpc>
                <a:spcPts val="4340"/>
              </a:lnSpc>
            </a:pPr>
            <a:r>
              <a:rPr lang="en-US" sz="3100">
                <a:solidFill>
                  <a:srgbClr val="FFFFFF"/>
                </a:solidFill>
                <a:latin typeface="Canva Sans"/>
              </a:rPr>
              <a:t>How does the fuel efficiency of cars vary across different body styles and model years?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896165" y="-2832448"/>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alpha val="63922"/>
              </a:srgbClr>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262995" y="6441221"/>
            <a:ext cx="6787605" cy="7056686"/>
            <a:chOff x="0" y="0"/>
            <a:chExt cx="406400" cy="422511"/>
          </a:xfrm>
        </p:grpSpPr>
        <p:sp>
          <p:nvSpPr>
            <p:cNvPr id="6" name="Freeform 6"/>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7" name="TextBox 7"/>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2245542" y="2500483"/>
            <a:ext cx="13575376" cy="6954794"/>
          </a:xfrm>
          <a:custGeom>
            <a:avLst/>
            <a:gdLst/>
            <a:ahLst/>
            <a:cxnLst/>
            <a:rect l="l" t="t" r="r" b="b"/>
            <a:pathLst>
              <a:path w="13575376" h="6954794">
                <a:moveTo>
                  <a:pt x="0" y="0"/>
                </a:moveTo>
                <a:lnTo>
                  <a:pt x="13575376" y="0"/>
                </a:lnTo>
                <a:lnTo>
                  <a:pt x="13575376" y="6954794"/>
                </a:lnTo>
                <a:lnTo>
                  <a:pt x="0" y="6954794"/>
                </a:lnTo>
                <a:lnTo>
                  <a:pt x="0" y="0"/>
                </a:lnTo>
                <a:close/>
              </a:path>
            </a:pathLst>
          </a:custGeom>
          <a:blipFill>
            <a:blip r:embed="rId2"/>
            <a:stretch>
              <a:fillRect/>
            </a:stretch>
          </a:blipFill>
        </p:spPr>
      </p:sp>
      <p:sp>
        <p:nvSpPr>
          <p:cNvPr id="9" name="TextBox 9"/>
          <p:cNvSpPr txBox="1"/>
          <p:nvPr/>
        </p:nvSpPr>
        <p:spPr>
          <a:xfrm>
            <a:off x="150383" y="551482"/>
            <a:ext cx="9585121" cy="993775"/>
          </a:xfrm>
          <a:prstGeom prst="rect">
            <a:avLst/>
          </a:prstGeom>
        </p:spPr>
        <p:txBody>
          <a:bodyPr lIns="0" tIns="0" rIns="0" bIns="0" rtlCol="0" anchor="t">
            <a:spAutoFit/>
          </a:bodyPr>
          <a:lstStyle/>
          <a:p>
            <a:pPr marL="0" lvl="0" indent="0" algn="l">
              <a:lnSpc>
                <a:spcPts val="7699"/>
              </a:lnSpc>
              <a:spcBef>
                <a:spcPct val="0"/>
              </a:spcBef>
            </a:pPr>
            <a:r>
              <a:rPr lang="en-US" sz="6999">
                <a:solidFill>
                  <a:srgbClr val="FFFFFF"/>
                </a:solidFill>
                <a:latin typeface="Montserrat Ultra-Bold"/>
              </a:rPr>
              <a:t>Insights:</a:t>
            </a:r>
          </a:p>
        </p:txBody>
      </p:sp>
      <p:sp>
        <p:nvSpPr>
          <p:cNvPr id="10" name="TextBox 10"/>
          <p:cNvSpPr txBox="1"/>
          <p:nvPr/>
        </p:nvSpPr>
        <p:spPr>
          <a:xfrm>
            <a:off x="4345501" y="541957"/>
            <a:ext cx="14272586" cy="909955"/>
          </a:xfrm>
          <a:prstGeom prst="rect">
            <a:avLst/>
          </a:prstGeom>
        </p:spPr>
        <p:txBody>
          <a:bodyPr lIns="0" tIns="0" rIns="0" bIns="0" rtlCol="0" anchor="t">
            <a:spAutoFit/>
          </a:bodyPr>
          <a:lstStyle/>
          <a:p>
            <a:pPr marL="0" lvl="0" indent="0" algn="l">
              <a:lnSpc>
                <a:spcPts val="7039"/>
              </a:lnSpc>
              <a:spcBef>
                <a:spcPct val="0"/>
              </a:spcBef>
            </a:pPr>
            <a:r>
              <a:rPr lang="en-US" sz="6399">
                <a:solidFill>
                  <a:srgbClr val="3DD9E3"/>
                </a:solidFill>
                <a:latin typeface="Montserrat Ultra-Bold"/>
              </a:rPr>
              <a:t>Building The Dashboard Task 5</a:t>
            </a:r>
          </a:p>
        </p:txBody>
      </p:sp>
      <p:sp>
        <p:nvSpPr>
          <p:cNvPr id="11" name="TextBox 11"/>
          <p:cNvSpPr txBox="1"/>
          <p:nvPr/>
        </p:nvSpPr>
        <p:spPr>
          <a:xfrm>
            <a:off x="150383" y="1731499"/>
            <a:ext cx="17765693" cy="521335"/>
          </a:xfrm>
          <a:prstGeom prst="rect">
            <a:avLst/>
          </a:prstGeom>
        </p:spPr>
        <p:txBody>
          <a:bodyPr lIns="0" tIns="0" rIns="0" bIns="0" rtlCol="0" anchor="t">
            <a:spAutoFit/>
          </a:bodyPr>
          <a:lstStyle/>
          <a:p>
            <a:pPr algn="just">
              <a:lnSpc>
                <a:spcPts val="4340"/>
              </a:lnSpc>
            </a:pPr>
            <a:r>
              <a:rPr lang="en-US" sz="3100">
                <a:solidFill>
                  <a:srgbClr val="FFFFFF"/>
                </a:solidFill>
                <a:latin typeface="Canva Sans"/>
              </a:rPr>
              <a:t>How does the car's horsepower, MPG, and price vary across different Brands?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896165" y="-2832448"/>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alpha val="63922"/>
              </a:srgbClr>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262995" y="6441221"/>
            <a:ext cx="6787605" cy="7056686"/>
            <a:chOff x="0" y="0"/>
            <a:chExt cx="406400" cy="422511"/>
          </a:xfrm>
        </p:grpSpPr>
        <p:sp>
          <p:nvSpPr>
            <p:cNvPr id="6" name="Freeform 6"/>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7" name="TextBox 7"/>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0" y="1989046"/>
            <a:ext cx="18137617" cy="7269254"/>
          </a:xfrm>
          <a:custGeom>
            <a:avLst/>
            <a:gdLst/>
            <a:ahLst/>
            <a:cxnLst/>
            <a:rect l="l" t="t" r="r" b="b"/>
            <a:pathLst>
              <a:path w="18137617" h="7269254">
                <a:moveTo>
                  <a:pt x="0" y="0"/>
                </a:moveTo>
                <a:lnTo>
                  <a:pt x="18137617" y="0"/>
                </a:lnTo>
                <a:lnTo>
                  <a:pt x="18137617" y="7269254"/>
                </a:lnTo>
                <a:lnTo>
                  <a:pt x="0" y="7269254"/>
                </a:lnTo>
                <a:lnTo>
                  <a:pt x="0" y="0"/>
                </a:lnTo>
                <a:close/>
              </a:path>
            </a:pathLst>
          </a:custGeom>
          <a:blipFill>
            <a:blip r:embed="rId2"/>
            <a:stretch>
              <a:fillRect/>
            </a:stretch>
          </a:blipFill>
        </p:spPr>
      </p:sp>
      <p:sp>
        <p:nvSpPr>
          <p:cNvPr id="9" name="TextBox 9"/>
          <p:cNvSpPr txBox="1"/>
          <p:nvPr/>
        </p:nvSpPr>
        <p:spPr>
          <a:xfrm>
            <a:off x="150383" y="551482"/>
            <a:ext cx="9585121" cy="993775"/>
          </a:xfrm>
          <a:prstGeom prst="rect">
            <a:avLst/>
          </a:prstGeom>
        </p:spPr>
        <p:txBody>
          <a:bodyPr lIns="0" tIns="0" rIns="0" bIns="0" rtlCol="0" anchor="t">
            <a:spAutoFit/>
          </a:bodyPr>
          <a:lstStyle/>
          <a:p>
            <a:pPr marL="0" lvl="0" indent="0" algn="l">
              <a:lnSpc>
                <a:spcPts val="7699"/>
              </a:lnSpc>
              <a:spcBef>
                <a:spcPct val="0"/>
              </a:spcBef>
            </a:pPr>
            <a:r>
              <a:rPr lang="en-US" sz="6999">
                <a:solidFill>
                  <a:srgbClr val="FFFFFF"/>
                </a:solidFill>
                <a:latin typeface="Montserrat Ultra-Bold"/>
              </a:rPr>
              <a:t>Insights:</a:t>
            </a:r>
          </a:p>
        </p:txBody>
      </p:sp>
      <p:sp>
        <p:nvSpPr>
          <p:cNvPr id="10" name="TextBox 10"/>
          <p:cNvSpPr txBox="1"/>
          <p:nvPr/>
        </p:nvSpPr>
        <p:spPr>
          <a:xfrm>
            <a:off x="4524610" y="635302"/>
            <a:ext cx="14272586" cy="909955"/>
          </a:xfrm>
          <a:prstGeom prst="rect">
            <a:avLst/>
          </a:prstGeom>
        </p:spPr>
        <p:txBody>
          <a:bodyPr lIns="0" tIns="0" rIns="0" bIns="0" rtlCol="0" anchor="t">
            <a:spAutoFit/>
          </a:bodyPr>
          <a:lstStyle/>
          <a:p>
            <a:pPr marL="0" lvl="0" indent="0" algn="l">
              <a:lnSpc>
                <a:spcPts val="7039"/>
              </a:lnSpc>
              <a:spcBef>
                <a:spcPct val="0"/>
              </a:spcBef>
            </a:pPr>
            <a:r>
              <a:rPr lang="en-US" sz="6399">
                <a:solidFill>
                  <a:srgbClr val="3DD9E3"/>
                </a:solidFill>
                <a:latin typeface="Montserrat Ultra-Bold"/>
              </a:rPr>
              <a:t>Dashboard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sp>
        <p:nvSpPr>
          <p:cNvPr id="2" name="Freeform 2"/>
          <p:cNvSpPr/>
          <p:nvPr/>
        </p:nvSpPr>
        <p:spPr>
          <a:xfrm>
            <a:off x="11340266" y="1367808"/>
            <a:ext cx="6349422" cy="6816484"/>
          </a:xfrm>
          <a:custGeom>
            <a:avLst/>
            <a:gdLst/>
            <a:ahLst/>
            <a:cxnLst/>
            <a:rect l="l" t="t" r="r" b="b"/>
            <a:pathLst>
              <a:path w="6349422" h="6816484">
                <a:moveTo>
                  <a:pt x="0" y="0"/>
                </a:moveTo>
                <a:lnTo>
                  <a:pt x="6349422" y="0"/>
                </a:lnTo>
                <a:lnTo>
                  <a:pt x="6349422" y="6816485"/>
                </a:lnTo>
                <a:lnTo>
                  <a:pt x="0" y="6816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528638"/>
            <a:ext cx="6774373" cy="1066800"/>
          </a:xfrm>
          <a:prstGeom prst="rect">
            <a:avLst/>
          </a:prstGeom>
        </p:spPr>
        <p:txBody>
          <a:bodyPr lIns="0" tIns="0" rIns="0" bIns="0" rtlCol="0" anchor="t">
            <a:spAutoFit/>
          </a:bodyPr>
          <a:lstStyle/>
          <a:p>
            <a:pPr marL="0" lvl="0" indent="0" algn="l">
              <a:lnSpc>
                <a:spcPts val="8249"/>
              </a:lnSpc>
              <a:spcBef>
                <a:spcPct val="0"/>
              </a:spcBef>
            </a:pPr>
            <a:r>
              <a:rPr lang="en-US" sz="7499">
                <a:solidFill>
                  <a:srgbClr val="3DD9E3"/>
                </a:solidFill>
                <a:latin typeface="Montserrat Ultra-Bold"/>
              </a:rPr>
              <a:t>Results:</a:t>
            </a:r>
          </a:p>
        </p:txBody>
      </p:sp>
      <p:sp>
        <p:nvSpPr>
          <p:cNvPr id="4" name="TextBox 4"/>
          <p:cNvSpPr txBox="1"/>
          <p:nvPr/>
        </p:nvSpPr>
        <p:spPr>
          <a:xfrm>
            <a:off x="864661" y="1956327"/>
            <a:ext cx="10019615" cy="6673948"/>
          </a:xfrm>
          <a:prstGeom prst="rect">
            <a:avLst/>
          </a:prstGeom>
        </p:spPr>
        <p:txBody>
          <a:bodyPr lIns="0" tIns="0" rIns="0" bIns="0" rtlCol="0" anchor="t">
            <a:spAutoFit/>
          </a:bodyPr>
          <a:lstStyle/>
          <a:p>
            <a:pPr marL="562638" lvl="1" indent="-281319" algn="just">
              <a:lnSpc>
                <a:spcPts val="4065"/>
              </a:lnSpc>
              <a:buFont typeface="Arial"/>
              <a:buChar char="•"/>
            </a:pPr>
            <a:r>
              <a:rPr lang="en-US" sz="2606">
                <a:solidFill>
                  <a:srgbClr val="FFFFFF"/>
                </a:solidFill>
                <a:latin typeface="Montserrat"/>
              </a:rPr>
              <a:t>I used visualizations such as pivot tables, scatter plots, and bar charts to present the analysis results. These visualizations help stakeholders interpret the findings more effectively and facilitate decision-making.</a:t>
            </a:r>
          </a:p>
          <a:p>
            <a:pPr algn="just">
              <a:lnSpc>
                <a:spcPts val="4065"/>
              </a:lnSpc>
            </a:pPr>
            <a:endParaRPr lang="en-US" sz="2606">
              <a:solidFill>
                <a:srgbClr val="FFFFFF"/>
              </a:solidFill>
              <a:latin typeface="Montserrat"/>
            </a:endParaRPr>
          </a:p>
          <a:p>
            <a:pPr marL="562638" lvl="1" indent="-281319" algn="just">
              <a:lnSpc>
                <a:spcPts val="4065"/>
              </a:lnSpc>
              <a:buFont typeface="Arial"/>
              <a:buChar char="•"/>
            </a:pPr>
            <a:r>
              <a:rPr lang="en-US" sz="2606">
                <a:solidFill>
                  <a:srgbClr val="FFFFFF"/>
                </a:solidFill>
                <a:latin typeface="Montserrat"/>
              </a:rPr>
              <a:t>Consumer Preferences: I identified the features most valued by consumers, such as fuel efficiency and engine specifications.</a:t>
            </a:r>
          </a:p>
          <a:p>
            <a:pPr marL="562638" lvl="1" indent="-281319" algn="just">
              <a:lnSpc>
                <a:spcPts val="4065"/>
              </a:lnSpc>
              <a:buFont typeface="Arial"/>
              <a:buChar char="•"/>
            </a:pPr>
            <a:r>
              <a:rPr lang="en-US" sz="2606">
                <a:solidFill>
                  <a:srgbClr val="FFFFFF"/>
                </a:solidFill>
                <a:latin typeface="Montserrat"/>
              </a:rPr>
              <a:t>Pricing Dynamics: The analysis showed how different features affect car prices, with certain specifications leading to higher MSRPs.</a:t>
            </a:r>
          </a:p>
          <a:p>
            <a:pPr marL="562638" lvl="1" indent="-281319" algn="just">
              <a:lnSpc>
                <a:spcPts val="4065"/>
              </a:lnSpc>
              <a:buFont typeface="Arial"/>
              <a:buChar char="•"/>
            </a:pPr>
            <a:r>
              <a:rPr lang="en-US" sz="2606">
                <a:solidFill>
                  <a:srgbClr val="FFFFFF"/>
                </a:solidFill>
                <a:latin typeface="Montserrat"/>
              </a:rPr>
              <a:t>Market Trends: I observed trends over time, such as shifts in popularity for specific car types or features.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143500"/>
            <a:ext cx="746099" cy="449085"/>
            <a:chOff x="0" y="0"/>
            <a:chExt cx="821371" cy="494393"/>
          </a:xfrm>
        </p:grpSpPr>
        <p:sp>
          <p:nvSpPr>
            <p:cNvPr id="3" name="Freeform 3"/>
            <p:cNvSpPr/>
            <p:nvPr/>
          </p:nvSpPr>
          <p:spPr>
            <a:xfrm>
              <a:off x="0" y="0"/>
              <a:ext cx="821371" cy="494393"/>
            </a:xfrm>
            <a:custGeom>
              <a:avLst/>
              <a:gdLst/>
              <a:ahLst/>
              <a:cxnLst/>
              <a:rect l="l" t="t" r="r" b="b"/>
              <a:pathLst>
                <a:path w="821371" h="494393">
                  <a:moveTo>
                    <a:pt x="203200" y="0"/>
                  </a:moveTo>
                  <a:lnTo>
                    <a:pt x="821371" y="0"/>
                  </a:lnTo>
                  <a:lnTo>
                    <a:pt x="618171" y="494393"/>
                  </a:lnTo>
                  <a:lnTo>
                    <a:pt x="0" y="494393"/>
                  </a:lnTo>
                  <a:lnTo>
                    <a:pt x="203200" y="0"/>
                  </a:lnTo>
                  <a:close/>
                </a:path>
              </a:pathLst>
            </a:custGeom>
            <a:solidFill>
              <a:srgbClr val="3DD9E3"/>
            </a:solidFill>
          </p:spPr>
        </p:sp>
        <p:sp>
          <p:nvSpPr>
            <p:cNvPr id="4" name="TextBox 4"/>
            <p:cNvSpPr txBox="1"/>
            <p:nvPr/>
          </p:nvSpPr>
          <p:spPr>
            <a:xfrm>
              <a:off x="101600" y="-47625"/>
              <a:ext cx="618171" cy="542018"/>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7514186"/>
            <a:ext cx="746099" cy="449085"/>
            <a:chOff x="0" y="0"/>
            <a:chExt cx="821371" cy="494393"/>
          </a:xfrm>
        </p:grpSpPr>
        <p:sp>
          <p:nvSpPr>
            <p:cNvPr id="6" name="Freeform 6"/>
            <p:cNvSpPr/>
            <p:nvPr/>
          </p:nvSpPr>
          <p:spPr>
            <a:xfrm>
              <a:off x="0" y="0"/>
              <a:ext cx="821371" cy="494393"/>
            </a:xfrm>
            <a:custGeom>
              <a:avLst/>
              <a:gdLst/>
              <a:ahLst/>
              <a:cxnLst/>
              <a:rect l="l" t="t" r="r" b="b"/>
              <a:pathLst>
                <a:path w="821371" h="494393">
                  <a:moveTo>
                    <a:pt x="203200" y="0"/>
                  </a:moveTo>
                  <a:lnTo>
                    <a:pt x="821371" y="0"/>
                  </a:lnTo>
                  <a:lnTo>
                    <a:pt x="618171" y="494393"/>
                  </a:lnTo>
                  <a:lnTo>
                    <a:pt x="0" y="494393"/>
                  </a:lnTo>
                  <a:lnTo>
                    <a:pt x="203200" y="0"/>
                  </a:lnTo>
                  <a:close/>
                </a:path>
              </a:pathLst>
            </a:custGeom>
            <a:solidFill>
              <a:srgbClr val="3DD9E3"/>
            </a:solidFill>
          </p:spPr>
        </p:sp>
        <p:sp>
          <p:nvSpPr>
            <p:cNvPr id="7" name="TextBox 7"/>
            <p:cNvSpPr txBox="1"/>
            <p:nvPr/>
          </p:nvSpPr>
          <p:spPr>
            <a:xfrm>
              <a:off x="101600" y="-47625"/>
              <a:ext cx="618171" cy="542018"/>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7253788" y="6306798"/>
            <a:ext cx="746099" cy="449085"/>
            <a:chOff x="0" y="0"/>
            <a:chExt cx="821371" cy="494393"/>
          </a:xfrm>
        </p:grpSpPr>
        <p:sp>
          <p:nvSpPr>
            <p:cNvPr id="9" name="Freeform 9"/>
            <p:cNvSpPr/>
            <p:nvPr/>
          </p:nvSpPr>
          <p:spPr>
            <a:xfrm>
              <a:off x="0" y="0"/>
              <a:ext cx="821371" cy="494393"/>
            </a:xfrm>
            <a:custGeom>
              <a:avLst/>
              <a:gdLst/>
              <a:ahLst/>
              <a:cxnLst/>
              <a:rect l="l" t="t" r="r" b="b"/>
              <a:pathLst>
                <a:path w="821371" h="494393">
                  <a:moveTo>
                    <a:pt x="203200" y="0"/>
                  </a:moveTo>
                  <a:lnTo>
                    <a:pt x="821371" y="0"/>
                  </a:lnTo>
                  <a:lnTo>
                    <a:pt x="618171" y="494393"/>
                  </a:lnTo>
                  <a:lnTo>
                    <a:pt x="0" y="494393"/>
                  </a:lnTo>
                  <a:lnTo>
                    <a:pt x="203200" y="0"/>
                  </a:lnTo>
                  <a:close/>
                </a:path>
              </a:pathLst>
            </a:custGeom>
            <a:solidFill>
              <a:srgbClr val="3DD9E3"/>
            </a:solidFill>
          </p:spPr>
        </p:sp>
        <p:sp>
          <p:nvSpPr>
            <p:cNvPr id="10" name="TextBox 10"/>
            <p:cNvSpPr txBox="1"/>
            <p:nvPr/>
          </p:nvSpPr>
          <p:spPr>
            <a:xfrm>
              <a:off x="101600" y="-47625"/>
              <a:ext cx="618171" cy="542018"/>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028700" y="6320534"/>
            <a:ext cx="746099" cy="449085"/>
            <a:chOff x="0" y="0"/>
            <a:chExt cx="821371" cy="494393"/>
          </a:xfrm>
        </p:grpSpPr>
        <p:sp>
          <p:nvSpPr>
            <p:cNvPr id="12" name="Freeform 12"/>
            <p:cNvSpPr/>
            <p:nvPr/>
          </p:nvSpPr>
          <p:spPr>
            <a:xfrm>
              <a:off x="0" y="0"/>
              <a:ext cx="821371" cy="494393"/>
            </a:xfrm>
            <a:custGeom>
              <a:avLst/>
              <a:gdLst/>
              <a:ahLst/>
              <a:cxnLst/>
              <a:rect l="l" t="t" r="r" b="b"/>
              <a:pathLst>
                <a:path w="821371" h="494393">
                  <a:moveTo>
                    <a:pt x="203200" y="0"/>
                  </a:moveTo>
                  <a:lnTo>
                    <a:pt x="821371" y="0"/>
                  </a:lnTo>
                  <a:lnTo>
                    <a:pt x="618171" y="494393"/>
                  </a:lnTo>
                  <a:lnTo>
                    <a:pt x="0" y="494393"/>
                  </a:lnTo>
                  <a:lnTo>
                    <a:pt x="203200" y="0"/>
                  </a:lnTo>
                  <a:close/>
                </a:path>
              </a:pathLst>
            </a:custGeom>
            <a:solidFill>
              <a:srgbClr val="3DD9E3"/>
            </a:solidFill>
          </p:spPr>
        </p:sp>
        <p:sp>
          <p:nvSpPr>
            <p:cNvPr id="13" name="TextBox 13"/>
            <p:cNvSpPr txBox="1"/>
            <p:nvPr/>
          </p:nvSpPr>
          <p:spPr>
            <a:xfrm>
              <a:off x="101600" y="-47625"/>
              <a:ext cx="618171" cy="542018"/>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7253788" y="5143500"/>
            <a:ext cx="746099" cy="449085"/>
            <a:chOff x="0" y="0"/>
            <a:chExt cx="821371" cy="494393"/>
          </a:xfrm>
        </p:grpSpPr>
        <p:sp>
          <p:nvSpPr>
            <p:cNvPr id="15" name="Freeform 15"/>
            <p:cNvSpPr/>
            <p:nvPr/>
          </p:nvSpPr>
          <p:spPr>
            <a:xfrm>
              <a:off x="0" y="0"/>
              <a:ext cx="821371" cy="494393"/>
            </a:xfrm>
            <a:custGeom>
              <a:avLst/>
              <a:gdLst/>
              <a:ahLst/>
              <a:cxnLst/>
              <a:rect l="l" t="t" r="r" b="b"/>
              <a:pathLst>
                <a:path w="821371" h="494393">
                  <a:moveTo>
                    <a:pt x="203200" y="0"/>
                  </a:moveTo>
                  <a:lnTo>
                    <a:pt x="821371" y="0"/>
                  </a:lnTo>
                  <a:lnTo>
                    <a:pt x="618171" y="494393"/>
                  </a:lnTo>
                  <a:lnTo>
                    <a:pt x="0" y="494393"/>
                  </a:lnTo>
                  <a:lnTo>
                    <a:pt x="203200" y="0"/>
                  </a:lnTo>
                  <a:close/>
                </a:path>
              </a:pathLst>
            </a:custGeom>
            <a:solidFill>
              <a:srgbClr val="3DD9E3"/>
            </a:solidFill>
          </p:spPr>
        </p:sp>
        <p:sp>
          <p:nvSpPr>
            <p:cNvPr id="16" name="TextBox 16"/>
            <p:cNvSpPr txBox="1"/>
            <p:nvPr/>
          </p:nvSpPr>
          <p:spPr>
            <a:xfrm>
              <a:off x="101600" y="-47625"/>
              <a:ext cx="618171" cy="542018"/>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7253788" y="7483831"/>
            <a:ext cx="746099" cy="449085"/>
            <a:chOff x="0" y="0"/>
            <a:chExt cx="821371" cy="494393"/>
          </a:xfrm>
        </p:grpSpPr>
        <p:sp>
          <p:nvSpPr>
            <p:cNvPr id="18" name="Freeform 18"/>
            <p:cNvSpPr/>
            <p:nvPr/>
          </p:nvSpPr>
          <p:spPr>
            <a:xfrm>
              <a:off x="0" y="0"/>
              <a:ext cx="821371" cy="494393"/>
            </a:xfrm>
            <a:custGeom>
              <a:avLst/>
              <a:gdLst/>
              <a:ahLst/>
              <a:cxnLst/>
              <a:rect l="l" t="t" r="r" b="b"/>
              <a:pathLst>
                <a:path w="821371" h="494393">
                  <a:moveTo>
                    <a:pt x="203200" y="0"/>
                  </a:moveTo>
                  <a:lnTo>
                    <a:pt x="821371" y="0"/>
                  </a:lnTo>
                  <a:lnTo>
                    <a:pt x="618171" y="494393"/>
                  </a:lnTo>
                  <a:lnTo>
                    <a:pt x="0" y="494393"/>
                  </a:lnTo>
                  <a:lnTo>
                    <a:pt x="203200" y="0"/>
                  </a:lnTo>
                  <a:close/>
                </a:path>
              </a:pathLst>
            </a:custGeom>
            <a:solidFill>
              <a:srgbClr val="3DD9E3"/>
            </a:solidFill>
          </p:spPr>
        </p:sp>
        <p:sp>
          <p:nvSpPr>
            <p:cNvPr id="19" name="TextBox 19"/>
            <p:cNvSpPr txBox="1"/>
            <p:nvPr/>
          </p:nvSpPr>
          <p:spPr>
            <a:xfrm>
              <a:off x="101600" y="-47625"/>
              <a:ext cx="618171" cy="542018"/>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13232959" y="-815257"/>
            <a:ext cx="6381527" cy="6634510"/>
            <a:chOff x="0" y="0"/>
            <a:chExt cx="406400" cy="422511"/>
          </a:xfrm>
        </p:grpSpPr>
        <p:sp>
          <p:nvSpPr>
            <p:cNvPr id="21" name="Freeform 21"/>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22" name="TextBox 22"/>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23" name="AutoShape 23"/>
          <p:cNvSpPr/>
          <p:nvPr/>
        </p:nvSpPr>
        <p:spPr>
          <a:xfrm>
            <a:off x="1028700" y="5819253"/>
            <a:ext cx="5360590" cy="0"/>
          </a:xfrm>
          <a:prstGeom prst="line">
            <a:avLst/>
          </a:prstGeom>
          <a:ln w="9525" cap="flat">
            <a:solidFill>
              <a:srgbClr val="A5C4DB"/>
            </a:solidFill>
            <a:prstDash val="solid"/>
            <a:headEnd type="none" w="sm" len="sm"/>
            <a:tailEnd type="none" w="sm" len="sm"/>
          </a:ln>
        </p:spPr>
      </p:sp>
      <p:sp>
        <p:nvSpPr>
          <p:cNvPr id="24" name="AutoShape 24"/>
          <p:cNvSpPr/>
          <p:nvPr/>
        </p:nvSpPr>
        <p:spPr>
          <a:xfrm>
            <a:off x="7253788" y="5765688"/>
            <a:ext cx="5360590" cy="0"/>
          </a:xfrm>
          <a:prstGeom prst="line">
            <a:avLst/>
          </a:prstGeom>
          <a:ln w="9525" cap="flat">
            <a:solidFill>
              <a:srgbClr val="A5C4DB"/>
            </a:solidFill>
            <a:prstDash val="solid"/>
            <a:headEnd type="none" w="sm" len="sm"/>
            <a:tailEnd type="none" w="sm" len="sm"/>
          </a:ln>
        </p:spPr>
      </p:sp>
      <p:sp>
        <p:nvSpPr>
          <p:cNvPr id="25" name="AutoShape 25"/>
          <p:cNvSpPr/>
          <p:nvPr/>
        </p:nvSpPr>
        <p:spPr>
          <a:xfrm>
            <a:off x="1028700" y="7013410"/>
            <a:ext cx="5360590" cy="0"/>
          </a:xfrm>
          <a:prstGeom prst="line">
            <a:avLst/>
          </a:prstGeom>
          <a:ln w="9525" cap="flat">
            <a:solidFill>
              <a:srgbClr val="A5C4DB"/>
            </a:solidFill>
            <a:prstDash val="solid"/>
            <a:headEnd type="none" w="sm" len="sm"/>
            <a:tailEnd type="none" w="sm" len="sm"/>
          </a:ln>
        </p:spPr>
      </p:sp>
      <p:sp>
        <p:nvSpPr>
          <p:cNvPr id="26" name="AutoShape 26"/>
          <p:cNvSpPr/>
          <p:nvPr/>
        </p:nvSpPr>
        <p:spPr>
          <a:xfrm>
            <a:off x="7253788" y="6959845"/>
            <a:ext cx="5360590" cy="0"/>
          </a:xfrm>
          <a:prstGeom prst="line">
            <a:avLst/>
          </a:prstGeom>
          <a:ln w="9525" cap="flat">
            <a:solidFill>
              <a:srgbClr val="A5C4DB"/>
            </a:solidFill>
            <a:prstDash val="solid"/>
            <a:headEnd type="none" w="sm" len="sm"/>
            <a:tailEnd type="none" w="sm" len="sm"/>
          </a:ln>
        </p:spPr>
      </p:sp>
      <p:sp>
        <p:nvSpPr>
          <p:cNvPr id="27" name="AutoShape 27"/>
          <p:cNvSpPr/>
          <p:nvPr/>
        </p:nvSpPr>
        <p:spPr>
          <a:xfrm>
            <a:off x="1028700" y="8229131"/>
            <a:ext cx="5360590" cy="0"/>
          </a:xfrm>
          <a:prstGeom prst="line">
            <a:avLst/>
          </a:prstGeom>
          <a:ln w="9525" cap="flat">
            <a:solidFill>
              <a:srgbClr val="A5C4DB"/>
            </a:solidFill>
            <a:prstDash val="solid"/>
            <a:headEnd type="none" w="sm" len="sm"/>
            <a:tailEnd type="none" w="sm" len="sm"/>
          </a:ln>
        </p:spPr>
      </p:sp>
      <p:sp>
        <p:nvSpPr>
          <p:cNvPr id="28" name="AutoShape 28"/>
          <p:cNvSpPr/>
          <p:nvPr/>
        </p:nvSpPr>
        <p:spPr>
          <a:xfrm>
            <a:off x="7253788" y="8175566"/>
            <a:ext cx="5360590" cy="0"/>
          </a:xfrm>
          <a:prstGeom prst="line">
            <a:avLst/>
          </a:prstGeom>
          <a:ln w="9525" cap="flat">
            <a:solidFill>
              <a:srgbClr val="A5C4DB"/>
            </a:solidFill>
            <a:prstDash val="solid"/>
            <a:headEnd type="none" w="sm" len="sm"/>
            <a:tailEnd type="none" w="sm" len="sm"/>
          </a:ln>
        </p:spPr>
      </p:sp>
      <p:sp>
        <p:nvSpPr>
          <p:cNvPr id="29" name="TextBox 29"/>
          <p:cNvSpPr txBox="1"/>
          <p:nvPr/>
        </p:nvSpPr>
        <p:spPr>
          <a:xfrm>
            <a:off x="2510630" y="5171566"/>
            <a:ext cx="3753065" cy="417053"/>
          </a:xfrm>
          <a:prstGeom prst="rect">
            <a:avLst/>
          </a:prstGeom>
        </p:spPr>
        <p:txBody>
          <a:bodyPr lIns="0" tIns="0" rIns="0" bIns="0" rtlCol="0" anchor="t">
            <a:spAutoFit/>
          </a:bodyPr>
          <a:lstStyle/>
          <a:p>
            <a:pPr algn="l">
              <a:lnSpc>
                <a:spcPts val="3462"/>
              </a:lnSpc>
            </a:pPr>
            <a:r>
              <a:rPr lang="en-US" sz="2473">
                <a:solidFill>
                  <a:srgbClr val="FFFFFF"/>
                </a:solidFill>
                <a:latin typeface="Montserrat"/>
              </a:rPr>
              <a:t>Project Description</a:t>
            </a:r>
          </a:p>
        </p:txBody>
      </p:sp>
      <p:sp>
        <p:nvSpPr>
          <p:cNvPr id="30" name="TextBox 30"/>
          <p:cNvSpPr txBox="1"/>
          <p:nvPr/>
        </p:nvSpPr>
        <p:spPr>
          <a:xfrm>
            <a:off x="1153365" y="5153492"/>
            <a:ext cx="496768" cy="381476"/>
          </a:xfrm>
          <a:prstGeom prst="rect">
            <a:avLst/>
          </a:prstGeom>
        </p:spPr>
        <p:txBody>
          <a:bodyPr lIns="0" tIns="0" rIns="0" bIns="0" rtlCol="0" anchor="t">
            <a:spAutoFit/>
          </a:bodyPr>
          <a:lstStyle/>
          <a:p>
            <a:pPr algn="ctr">
              <a:lnSpc>
                <a:spcPts val="3099"/>
              </a:lnSpc>
            </a:pPr>
            <a:r>
              <a:rPr lang="en-US" sz="2213">
                <a:solidFill>
                  <a:srgbClr val="064472"/>
                </a:solidFill>
                <a:latin typeface="Libra Sans"/>
              </a:rPr>
              <a:t>01</a:t>
            </a:r>
          </a:p>
        </p:txBody>
      </p:sp>
      <p:sp>
        <p:nvSpPr>
          <p:cNvPr id="31" name="TextBox 31"/>
          <p:cNvSpPr txBox="1"/>
          <p:nvPr/>
        </p:nvSpPr>
        <p:spPr>
          <a:xfrm>
            <a:off x="1153365" y="7524178"/>
            <a:ext cx="496768" cy="381476"/>
          </a:xfrm>
          <a:prstGeom prst="rect">
            <a:avLst/>
          </a:prstGeom>
        </p:spPr>
        <p:txBody>
          <a:bodyPr lIns="0" tIns="0" rIns="0" bIns="0" rtlCol="0" anchor="t">
            <a:spAutoFit/>
          </a:bodyPr>
          <a:lstStyle/>
          <a:p>
            <a:pPr algn="ctr">
              <a:lnSpc>
                <a:spcPts val="3099"/>
              </a:lnSpc>
            </a:pPr>
            <a:r>
              <a:rPr lang="en-US" sz="2213">
                <a:solidFill>
                  <a:srgbClr val="064472"/>
                </a:solidFill>
                <a:latin typeface="Libra Sans"/>
              </a:rPr>
              <a:t>03</a:t>
            </a:r>
          </a:p>
        </p:txBody>
      </p:sp>
      <p:sp>
        <p:nvSpPr>
          <p:cNvPr id="32" name="TextBox 32"/>
          <p:cNvSpPr txBox="1"/>
          <p:nvPr/>
        </p:nvSpPr>
        <p:spPr>
          <a:xfrm>
            <a:off x="7378454" y="6316790"/>
            <a:ext cx="496768" cy="381476"/>
          </a:xfrm>
          <a:prstGeom prst="rect">
            <a:avLst/>
          </a:prstGeom>
        </p:spPr>
        <p:txBody>
          <a:bodyPr lIns="0" tIns="0" rIns="0" bIns="0" rtlCol="0" anchor="t">
            <a:spAutoFit/>
          </a:bodyPr>
          <a:lstStyle/>
          <a:p>
            <a:pPr algn="ctr">
              <a:lnSpc>
                <a:spcPts val="3099"/>
              </a:lnSpc>
            </a:pPr>
            <a:r>
              <a:rPr lang="en-US" sz="2213">
                <a:solidFill>
                  <a:srgbClr val="064472"/>
                </a:solidFill>
                <a:latin typeface="Libra Sans"/>
              </a:rPr>
              <a:t>05</a:t>
            </a:r>
          </a:p>
        </p:txBody>
      </p:sp>
      <p:sp>
        <p:nvSpPr>
          <p:cNvPr id="33" name="TextBox 33"/>
          <p:cNvSpPr txBox="1"/>
          <p:nvPr/>
        </p:nvSpPr>
        <p:spPr>
          <a:xfrm>
            <a:off x="1153365" y="6330526"/>
            <a:ext cx="496768" cy="381476"/>
          </a:xfrm>
          <a:prstGeom prst="rect">
            <a:avLst/>
          </a:prstGeom>
        </p:spPr>
        <p:txBody>
          <a:bodyPr lIns="0" tIns="0" rIns="0" bIns="0" rtlCol="0" anchor="t">
            <a:spAutoFit/>
          </a:bodyPr>
          <a:lstStyle/>
          <a:p>
            <a:pPr algn="ctr">
              <a:lnSpc>
                <a:spcPts val="3099"/>
              </a:lnSpc>
            </a:pPr>
            <a:r>
              <a:rPr lang="en-US" sz="2213">
                <a:solidFill>
                  <a:srgbClr val="064472"/>
                </a:solidFill>
                <a:latin typeface="Libra Sans"/>
              </a:rPr>
              <a:t>02</a:t>
            </a:r>
          </a:p>
        </p:txBody>
      </p:sp>
      <p:sp>
        <p:nvSpPr>
          <p:cNvPr id="34" name="TextBox 34"/>
          <p:cNvSpPr txBox="1"/>
          <p:nvPr/>
        </p:nvSpPr>
        <p:spPr>
          <a:xfrm>
            <a:off x="7378454" y="5153492"/>
            <a:ext cx="496768" cy="381476"/>
          </a:xfrm>
          <a:prstGeom prst="rect">
            <a:avLst/>
          </a:prstGeom>
        </p:spPr>
        <p:txBody>
          <a:bodyPr lIns="0" tIns="0" rIns="0" bIns="0" rtlCol="0" anchor="t">
            <a:spAutoFit/>
          </a:bodyPr>
          <a:lstStyle/>
          <a:p>
            <a:pPr algn="ctr">
              <a:lnSpc>
                <a:spcPts val="3099"/>
              </a:lnSpc>
            </a:pPr>
            <a:r>
              <a:rPr lang="en-US" sz="2213">
                <a:solidFill>
                  <a:srgbClr val="064472"/>
                </a:solidFill>
                <a:latin typeface="Libra Sans"/>
              </a:rPr>
              <a:t>04</a:t>
            </a:r>
          </a:p>
        </p:txBody>
      </p:sp>
      <p:sp>
        <p:nvSpPr>
          <p:cNvPr id="35" name="TextBox 35"/>
          <p:cNvSpPr txBox="1"/>
          <p:nvPr/>
        </p:nvSpPr>
        <p:spPr>
          <a:xfrm>
            <a:off x="7378454" y="7493824"/>
            <a:ext cx="496768" cy="381476"/>
          </a:xfrm>
          <a:prstGeom prst="rect">
            <a:avLst/>
          </a:prstGeom>
        </p:spPr>
        <p:txBody>
          <a:bodyPr lIns="0" tIns="0" rIns="0" bIns="0" rtlCol="0" anchor="t">
            <a:spAutoFit/>
          </a:bodyPr>
          <a:lstStyle/>
          <a:p>
            <a:pPr algn="ctr">
              <a:lnSpc>
                <a:spcPts val="3099"/>
              </a:lnSpc>
            </a:pPr>
            <a:r>
              <a:rPr lang="en-US" sz="2213">
                <a:solidFill>
                  <a:srgbClr val="064472"/>
                </a:solidFill>
                <a:latin typeface="Libra Sans"/>
              </a:rPr>
              <a:t>06</a:t>
            </a:r>
          </a:p>
        </p:txBody>
      </p:sp>
      <p:sp>
        <p:nvSpPr>
          <p:cNvPr id="36" name="TextBox 36"/>
          <p:cNvSpPr txBox="1"/>
          <p:nvPr/>
        </p:nvSpPr>
        <p:spPr>
          <a:xfrm>
            <a:off x="8735719" y="5118002"/>
            <a:ext cx="2600784" cy="417053"/>
          </a:xfrm>
          <a:prstGeom prst="rect">
            <a:avLst/>
          </a:prstGeom>
        </p:spPr>
        <p:txBody>
          <a:bodyPr lIns="0" tIns="0" rIns="0" bIns="0" rtlCol="0" anchor="t">
            <a:spAutoFit/>
          </a:bodyPr>
          <a:lstStyle/>
          <a:p>
            <a:pPr algn="l">
              <a:lnSpc>
                <a:spcPts val="3462"/>
              </a:lnSpc>
            </a:pPr>
            <a:r>
              <a:rPr lang="en-US" sz="2473">
                <a:solidFill>
                  <a:srgbClr val="FFFFFF"/>
                </a:solidFill>
                <a:latin typeface="Montserrat"/>
              </a:rPr>
              <a:t>Insights</a:t>
            </a:r>
          </a:p>
        </p:txBody>
      </p:sp>
      <p:sp>
        <p:nvSpPr>
          <p:cNvPr id="37" name="TextBox 37"/>
          <p:cNvSpPr txBox="1"/>
          <p:nvPr/>
        </p:nvSpPr>
        <p:spPr>
          <a:xfrm>
            <a:off x="2510626" y="6312737"/>
            <a:ext cx="3213013" cy="417053"/>
          </a:xfrm>
          <a:prstGeom prst="rect">
            <a:avLst/>
          </a:prstGeom>
        </p:spPr>
        <p:txBody>
          <a:bodyPr lIns="0" tIns="0" rIns="0" bIns="0" rtlCol="0" anchor="t">
            <a:spAutoFit/>
          </a:bodyPr>
          <a:lstStyle/>
          <a:p>
            <a:pPr marL="0" lvl="0" indent="0" algn="l">
              <a:lnSpc>
                <a:spcPts val="3462"/>
              </a:lnSpc>
            </a:pPr>
            <a:r>
              <a:rPr lang="en-US" sz="2473">
                <a:solidFill>
                  <a:srgbClr val="FFFFFF"/>
                </a:solidFill>
                <a:latin typeface="Montserrat"/>
              </a:rPr>
              <a:t>Approach</a:t>
            </a:r>
          </a:p>
        </p:txBody>
      </p:sp>
      <p:sp>
        <p:nvSpPr>
          <p:cNvPr id="38" name="TextBox 38"/>
          <p:cNvSpPr txBox="1"/>
          <p:nvPr/>
        </p:nvSpPr>
        <p:spPr>
          <a:xfrm>
            <a:off x="8735719" y="6259173"/>
            <a:ext cx="2893930" cy="417053"/>
          </a:xfrm>
          <a:prstGeom prst="rect">
            <a:avLst/>
          </a:prstGeom>
        </p:spPr>
        <p:txBody>
          <a:bodyPr lIns="0" tIns="0" rIns="0" bIns="0" rtlCol="0" anchor="t">
            <a:spAutoFit/>
          </a:bodyPr>
          <a:lstStyle/>
          <a:p>
            <a:pPr marL="0" lvl="0" indent="0" algn="l">
              <a:lnSpc>
                <a:spcPts val="3462"/>
              </a:lnSpc>
            </a:pPr>
            <a:r>
              <a:rPr lang="en-US" sz="2473">
                <a:solidFill>
                  <a:srgbClr val="FFFFFF"/>
                </a:solidFill>
                <a:latin typeface="Montserrat"/>
              </a:rPr>
              <a:t>Result</a:t>
            </a:r>
          </a:p>
        </p:txBody>
      </p:sp>
      <p:sp>
        <p:nvSpPr>
          <p:cNvPr id="39" name="TextBox 39"/>
          <p:cNvSpPr txBox="1"/>
          <p:nvPr/>
        </p:nvSpPr>
        <p:spPr>
          <a:xfrm>
            <a:off x="2510630" y="7453908"/>
            <a:ext cx="2873744" cy="417053"/>
          </a:xfrm>
          <a:prstGeom prst="rect">
            <a:avLst/>
          </a:prstGeom>
        </p:spPr>
        <p:txBody>
          <a:bodyPr lIns="0" tIns="0" rIns="0" bIns="0" rtlCol="0" anchor="t">
            <a:spAutoFit/>
          </a:bodyPr>
          <a:lstStyle/>
          <a:p>
            <a:pPr marL="0" lvl="0" indent="0" algn="l">
              <a:lnSpc>
                <a:spcPts val="3462"/>
              </a:lnSpc>
            </a:pPr>
            <a:r>
              <a:rPr lang="en-US" sz="2473">
                <a:solidFill>
                  <a:srgbClr val="FFFFFF"/>
                </a:solidFill>
                <a:latin typeface="Montserrat"/>
              </a:rPr>
              <a:t>Tech Stack Used</a:t>
            </a:r>
          </a:p>
        </p:txBody>
      </p:sp>
      <p:sp>
        <p:nvSpPr>
          <p:cNvPr id="40" name="TextBox 40"/>
          <p:cNvSpPr txBox="1"/>
          <p:nvPr/>
        </p:nvSpPr>
        <p:spPr>
          <a:xfrm>
            <a:off x="8735719" y="7400343"/>
            <a:ext cx="2440087" cy="417053"/>
          </a:xfrm>
          <a:prstGeom prst="rect">
            <a:avLst/>
          </a:prstGeom>
        </p:spPr>
        <p:txBody>
          <a:bodyPr lIns="0" tIns="0" rIns="0" bIns="0" rtlCol="0" anchor="t">
            <a:spAutoFit/>
          </a:bodyPr>
          <a:lstStyle/>
          <a:p>
            <a:pPr marL="0" lvl="0" indent="0" algn="l">
              <a:lnSpc>
                <a:spcPts val="3462"/>
              </a:lnSpc>
            </a:pPr>
            <a:r>
              <a:rPr lang="en-US" sz="2473">
                <a:solidFill>
                  <a:srgbClr val="FFFFFF"/>
                </a:solidFill>
                <a:latin typeface="Montserrat"/>
              </a:rPr>
              <a:t>Drive Link</a:t>
            </a:r>
          </a:p>
        </p:txBody>
      </p:sp>
      <p:sp>
        <p:nvSpPr>
          <p:cNvPr id="41" name="TextBox 41"/>
          <p:cNvSpPr txBox="1"/>
          <p:nvPr/>
        </p:nvSpPr>
        <p:spPr>
          <a:xfrm>
            <a:off x="1028700" y="2260205"/>
            <a:ext cx="5424578" cy="1139825"/>
          </a:xfrm>
          <a:prstGeom prst="rect">
            <a:avLst/>
          </a:prstGeom>
        </p:spPr>
        <p:txBody>
          <a:bodyPr lIns="0" tIns="0" rIns="0" bIns="0" rtlCol="0" anchor="t">
            <a:spAutoFit/>
          </a:bodyPr>
          <a:lstStyle/>
          <a:p>
            <a:pPr marL="0" lvl="0" indent="0" algn="l">
              <a:lnSpc>
                <a:spcPts val="8800"/>
              </a:lnSpc>
              <a:spcBef>
                <a:spcPct val="0"/>
              </a:spcBef>
            </a:pPr>
            <a:r>
              <a:rPr lang="en-US" sz="8000" u="none" strike="noStrike">
                <a:solidFill>
                  <a:srgbClr val="FFFFFF"/>
                </a:solidFill>
                <a:latin typeface="Montserrat Ultra-Bold"/>
              </a:rPr>
              <a:t>Agenda</a:t>
            </a:r>
          </a:p>
        </p:txBody>
      </p:sp>
      <p:grpSp>
        <p:nvGrpSpPr>
          <p:cNvPr id="42" name="Group 42"/>
          <p:cNvGrpSpPr/>
          <p:nvPr/>
        </p:nvGrpSpPr>
        <p:grpSpPr>
          <a:xfrm>
            <a:off x="13018641" y="4366596"/>
            <a:ext cx="6980826" cy="5999147"/>
            <a:chOff x="0" y="0"/>
            <a:chExt cx="812800" cy="698500"/>
          </a:xfrm>
        </p:grpSpPr>
        <p:sp>
          <p:nvSpPr>
            <p:cNvPr id="43" name="Freeform 4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2"/>
              <a:stretch>
                <a:fillRect l="-39054" r="-39054"/>
              </a:stretch>
            </a:blipFill>
            <a:ln w="133350" cap="sq">
              <a:solidFill>
                <a:srgbClr val="FFFFFF"/>
              </a:solidFill>
              <a:prstDash val="solid"/>
              <a:miter/>
            </a:ln>
          </p:spPr>
        </p:sp>
      </p:grpSp>
      <p:sp>
        <p:nvSpPr>
          <p:cNvPr id="44" name="TextBox 44"/>
          <p:cNvSpPr txBox="1"/>
          <p:nvPr/>
        </p:nvSpPr>
        <p:spPr>
          <a:xfrm>
            <a:off x="13018641" y="934669"/>
            <a:ext cx="3692531" cy="323215"/>
          </a:xfrm>
          <a:prstGeom prst="rect">
            <a:avLst/>
          </a:prstGeom>
        </p:spPr>
        <p:txBody>
          <a:bodyPr lIns="0" tIns="0" rIns="0" bIns="0" rtlCol="0" anchor="t">
            <a:spAutoFit/>
          </a:bodyPr>
          <a:lstStyle/>
          <a:p>
            <a:pPr algn="r">
              <a:lnSpc>
                <a:spcPts val="2660"/>
              </a:lnSpc>
            </a:pPr>
            <a:r>
              <a:rPr lang="en-US" sz="1900">
                <a:solidFill>
                  <a:srgbClr val="FFFFFF"/>
                </a:solidFill>
                <a:latin typeface="Montserrat"/>
              </a:rPr>
              <a:t>https://trainity.in</a:t>
            </a:r>
          </a:p>
        </p:txBody>
      </p:sp>
      <p:sp>
        <p:nvSpPr>
          <p:cNvPr id="45" name="Freeform 45"/>
          <p:cNvSpPr/>
          <p:nvPr/>
        </p:nvSpPr>
        <p:spPr>
          <a:xfrm>
            <a:off x="1028700" y="793071"/>
            <a:ext cx="2001102" cy="667034"/>
          </a:xfrm>
          <a:custGeom>
            <a:avLst/>
            <a:gdLst/>
            <a:ahLst/>
            <a:cxnLst/>
            <a:rect l="l" t="t" r="r" b="b"/>
            <a:pathLst>
              <a:path w="2001102" h="667034">
                <a:moveTo>
                  <a:pt x="0" y="0"/>
                </a:moveTo>
                <a:lnTo>
                  <a:pt x="2001102" y="0"/>
                </a:lnTo>
                <a:lnTo>
                  <a:pt x="2001102" y="667034"/>
                </a:lnTo>
                <a:lnTo>
                  <a:pt x="0" y="667034"/>
                </a:lnTo>
                <a:lnTo>
                  <a:pt x="0" y="0"/>
                </a:lnTo>
                <a:close/>
              </a:path>
            </a:pathLst>
          </a:custGeom>
          <a:blipFill>
            <a:blip r:embed="rId3"/>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232959" y="-815257"/>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1761368" y="1914478"/>
            <a:ext cx="5640937" cy="6179429"/>
            <a:chOff x="0" y="0"/>
            <a:chExt cx="741970" cy="812800"/>
          </a:xfrm>
        </p:grpSpPr>
        <p:sp>
          <p:nvSpPr>
            <p:cNvPr id="6" name="Freeform 6"/>
            <p:cNvSpPr/>
            <p:nvPr/>
          </p:nvSpPr>
          <p:spPr>
            <a:xfrm>
              <a:off x="0" y="0"/>
              <a:ext cx="741970" cy="812800"/>
            </a:xfrm>
            <a:custGeom>
              <a:avLst/>
              <a:gdLst/>
              <a:ahLst/>
              <a:cxnLst/>
              <a:rect l="l" t="t" r="r" b="b"/>
              <a:pathLst>
                <a:path w="741970" h="812800">
                  <a:moveTo>
                    <a:pt x="370985" y="0"/>
                  </a:moveTo>
                  <a:lnTo>
                    <a:pt x="741970" y="203200"/>
                  </a:lnTo>
                  <a:lnTo>
                    <a:pt x="741970" y="609600"/>
                  </a:lnTo>
                  <a:lnTo>
                    <a:pt x="370985" y="812800"/>
                  </a:lnTo>
                  <a:lnTo>
                    <a:pt x="0" y="609600"/>
                  </a:lnTo>
                  <a:lnTo>
                    <a:pt x="0" y="203200"/>
                  </a:lnTo>
                  <a:lnTo>
                    <a:pt x="370985" y="0"/>
                  </a:lnTo>
                  <a:close/>
                </a:path>
              </a:pathLst>
            </a:custGeom>
            <a:blipFill>
              <a:blip r:embed="rId2"/>
              <a:stretch>
                <a:fillRect t="-18378" b="-18378"/>
              </a:stretch>
            </a:blipFill>
            <a:ln w="104775" cap="sq">
              <a:solidFill>
                <a:srgbClr val="FFFFFF"/>
              </a:solidFill>
              <a:prstDash val="solid"/>
              <a:miter/>
            </a:ln>
          </p:spPr>
        </p:sp>
      </p:grpSp>
      <p:sp>
        <p:nvSpPr>
          <p:cNvPr id="7" name="TextBox 7"/>
          <p:cNvSpPr txBox="1"/>
          <p:nvPr/>
        </p:nvSpPr>
        <p:spPr>
          <a:xfrm>
            <a:off x="1562564" y="528638"/>
            <a:ext cx="7136472" cy="1066800"/>
          </a:xfrm>
          <a:prstGeom prst="rect">
            <a:avLst/>
          </a:prstGeom>
        </p:spPr>
        <p:txBody>
          <a:bodyPr lIns="0" tIns="0" rIns="0" bIns="0" rtlCol="0" anchor="t">
            <a:spAutoFit/>
          </a:bodyPr>
          <a:lstStyle/>
          <a:p>
            <a:pPr marL="0" lvl="0" indent="0" algn="l">
              <a:lnSpc>
                <a:spcPts val="8249"/>
              </a:lnSpc>
              <a:spcBef>
                <a:spcPct val="0"/>
              </a:spcBef>
            </a:pPr>
            <a:r>
              <a:rPr lang="en-US" sz="7499">
                <a:solidFill>
                  <a:srgbClr val="FFFFFF"/>
                </a:solidFill>
                <a:latin typeface="Montserrat Ultra-Bold"/>
              </a:rPr>
              <a:t>Drive Link:</a:t>
            </a:r>
          </a:p>
        </p:txBody>
      </p:sp>
      <p:sp>
        <p:nvSpPr>
          <p:cNvPr id="8" name="TextBox 8"/>
          <p:cNvSpPr txBox="1"/>
          <p:nvPr/>
        </p:nvSpPr>
        <p:spPr>
          <a:xfrm>
            <a:off x="0" y="1978407"/>
            <a:ext cx="11156104" cy="3026979"/>
          </a:xfrm>
          <a:prstGeom prst="rect">
            <a:avLst/>
          </a:prstGeom>
        </p:spPr>
        <p:txBody>
          <a:bodyPr lIns="0" tIns="0" rIns="0" bIns="0" rtlCol="0" anchor="t">
            <a:spAutoFit/>
          </a:bodyPr>
          <a:lstStyle/>
          <a:p>
            <a:pPr marL="745420" lvl="1" indent="-372710" algn="ctr">
              <a:lnSpc>
                <a:spcPts val="4833"/>
              </a:lnSpc>
              <a:buFont typeface="Arial"/>
              <a:buChar char="•"/>
            </a:pPr>
            <a:r>
              <a:rPr lang="en-US" sz="3452" dirty="0">
                <a:solidFill>
                  <a:srgbClr val="FFFFFF"/>
                </a:solidFill>
                <a:latin typeface="Canva Sans"/>
              </a:rPr>
              <a:t>Link of the dataset with all the solutions: </a:t>
            </a:r>
            <a:r>
              <a:rPr lang="en-US" sz="3452" u="sng" dirty="0">
                <a:solidFill>
                  <a:schemeClr val="bg1"/>
                </a:solidFill>
                <a:latin typeface="Canva Sans"/>
                <a:hlinkClick r:id="rId3" tooltip="https://docs.google.com/spreadsheets/d/133DG5Xaw650rKU8rQ_vpFq91YapwUzOF/edit?usp=drive_link&amp;ouid=104159851622002118898&amp;rtpof=true&amp;sd=true">
                  <a:extLst>
                    <a:ext uri="{A12FA001-AC4F-418D-AE19-62706E023703}">
                      <ahyp:hlinkClr xmlns:ahyp="http://schemas.microsoft.com/office/drawing/2018/hyperlinkcolor" val="tx"/>
                    </a:ext>
                  </a:extLst>
                </a:hlinkClick>
              </a:rPr>
              <a:t>https://docs.google.com/spreadsheets/d/133DG5Xaw650rKU8rQ_vpFq91YapwUzOF/edit?usp=drive_link&amp;ouid=104159851622002118898&amp;rtpof=true&amp;sd=true</a:t>
            </a:r>
          </a:p>
        </p:txBody>
      </p:sp>
      <p:sp>
        <p:nvSpPr>
          <p:cNvPr id="9" name="TextBox 9"/>
          <p:cNvSpPr txBox="1"/>
          <p:nvPr/>
        </p:nvSpPr>
        <p:spPr>
          <a:xfrm>
            <a:off x="0" y="5594250"/>
            <a:ext cx="11659914" cy="2422651"/>
          </a:xfrm>
          <a:prstGeom prst="rect">
            <a:avLst/>
          </a:prstGeom>
        </p:spPr>
        <p:txBody>
          <a:bodyPr lIns="0" tIns="0" rIns="0" bIns="0" rtlCol="0" anchor="t">
            <a:spAutoFit/>
          </a:bodyPr>
          <a:lstStyle/>
          <a:p>
            <a:pPr marL="745420" lvl="1" indent="-372710" algn="ctr">
              <a:lnSpc>
                <a:spcPts val="4833"/>
              </a:lnSpc>
              <a:buFont typeface="Arial"/>
              <a:buChar char="•"/>
            </a:pPr>
            <a:r>
              <a:rPr lang="en-US" sz="3452" dirty="0">
                <a:solidFill>
                  <a:srgbClr val="FFFFFF"/>
                </a:solidFill>
                <a:latin typeface="Canva Sans"/>
              </a:rPr>
              <a:t>Link of raw dataset : </a:t>
            </a:r>
          </a:p>
          <a:p>
            <a:pPr algn="ctr">
              <a:lnSpc>
                <a:spcPts val="4833"/>
              </a:lnSpc>
            </a:pPr>
            <a:r>
              <a:rPr lang="en-US" sz="3452" u="sng" dirty="0">
                <a:solidFill>
                  <a:schemeClr val="bg1"/>
                </a:solidFill>
                <a:latin typeface="Canva Sans"/>
                <a:hlinkClick r:id="rId4" tooltip="https://docs.google.com/spreadsheets/d/1h8kQ-qzMSDdqEzjt_g4mD1m3kyfGe08v/edit?usp=drive_link&amp;ouid=104159851622002118898&amp;rtpof=true&amp;sd=true">
                  <a:extLst>
                    <a:ext uri="{A12FA001-AC4F-418D-AE19-62706E023703}">
                      <ahyp:hlinkClr xmlns:ahyp="http://schemas.microsoft.com/office/drawing/2018/hyperlinkcolor" val="tx"/>
                    </a:ext>
                  </a:extLst>
                </a:hlinkClick>
              </a:rPr>
              <a:t>https://docs.google.com/spreadsheets/d/1h8kQ-qzMSDdqEzjt_g4mD1m3kyfGe08v/edit?usp=drive_link&amp;ouid=104159851622002118898&amp;rtpof=true&amp;sd=true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232959" y="-2519930"/>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784590" y="7423809"/>
            <a:ext cx="6381527" cy="6634510"/>
            <a:chOff x="0" y="0"/>
            <a:chExt cx="406400" cy="422511"/>
          </a:xfrm>
        </p:grpSpPr>
        <p:sp>
          <p:nvSpPr>
            <p:cNvPr id="6" name="Freeform 6"/>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7" name="TextBox 7"/>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2241998" y="1194577"/>
            <a:ext cx="13127370" cy="6982401"/>
            <a:chOff x="0" y="0"/>
            <a:chExt cx="1758695" cy="935444"/>
          </a:xfrm>
        </p:grpSpPr>
        <p:sp>
          <p:nvSpPr>
            <p:cNvPr id="9" name="Freeform 9"/>
            <p:cNvSpPr/>
            <p:nvPr/>
          </p:nvSpPr>
          <p:spPr>
            <a:xfrm>
              <a:off x="0" y="0"/>
              <a:ext cx="1758695" cy="935444"/>
            </a:xfrm>
            <a:custGeom>
              <a:avLst/>
              <a:gdLst/>
              <a:ahLst/>
              <a:cxnLst/>
              <a:rect l="l" t="t" r="r" b="b"/>
              <a:pathLst>
                <a:path w="1758695" h="935444">
                  <a:moveTo>
                    <a:pt x="0" y="0"/>
                  </a:moveTo>
                  <a:lnTo>
                    <a:pt x="1758695" y="0"/>
                  </a:lnTo>
                  <a:lnTo>
                    <a:pt x="1758695" y="935444"/>
                  </a:lnTo>
                  <a:lnTo>
                    <a:pt x="0" y="935444"/>
                  </a:lnTo>
                  <a:close/>
                </a:path>
              </a:pathLst>
            </a:custGeom>
            <a:solidFill>
              <a:srgbClr val="3DD9E3"/>
            </a:solidFill>
          </p:spPr>
          <p:txBody>
            <a:bodyPr/>
            <a:lstStyle/>
            <a:p>
              <a:endParaRPr lang="en-IN" dirty="0"/>
            </a:p>
          </p:txBody>
        </p:sp>
        <p:sp>
          <p:nvSpPr>
            <p:cNvPr id="10" name="TextBox 10"/>
            <p:cNvSpPr txBox="1"/>
            <p:nvPr/>
          </p:nvSpPr>
          <p:spPr>
            <a:xfrm>
              <a:off x="0" y="-47625"/>
              <a:ext cx="1758695" cy="983069"/>
            </a:xfrm>
            <a:prstGeom prst="rect">
              <a:avLst/>
            </a:prstGeom>
          </p:spPr>
          <p:txBody>
            <a:bodyPr lIns="50800" tIns="50800" rIns="50800" bIns="50800" rtlCol="0" anchor="ctr"/>
            <a:lstStyle/>
            <a:p>
              <a:pPr algn="ctr">
                <a:lnSpc>
                  <a:spcPts val="3359"/>
                </a:lnSpc>
              </a:pPr>
              <a:endParaRPr/>
            </a:p>
            <a:p>
              <a:pPr algn="ctr">
                <a:lnSpc>
                  <a:spcPts val="3359"/>
                </a:lnSpc>
              </a:pPr>
              <a:endParaRPr/>
            </a:p>
          </p:txBody>
        </p:sp>
      </p:grpSp>
      <p:sp>
        <p:nvSpPr>
          <p:cNvPr id="11" name="Freeform 11"/>
          <p:cNvSpPr/>
          <p:nvPr/>
        </p:nvSpPr>
        <p:spPr>
          <a:xfrm>
            <a:off x="3343258" y="3168743"/>
            <a:ext cx="2507357" cy="945836"/>
          </a:xfrm>
          <a:custGeom>
            <a:avLst/>
            <a:gdLst/>
            <a:ahLst/>
            <a:cxnLst/>
            <a:rect l="l" t="t" r="r" b="b"/>
            <a:pathLst>
              <a:path w="2507357" h="945836">
                <a:moveTo>
                  <a:pt x="0" y="0"/>
                </a:moveTo>
                <a:lnTo>
                  <a:pt x="2507357" y="0"/>
                </a:lnTo>
                <a:lnTo>
                  <a:pt x="2507357" y="945836"/>
                </a:lnTo>
                <a:lnTo>
                  <a:pt x="0" y="945836"/>
                </a:lnTo>
                <a:lnTo>
                  <a:pt x="0" y="0"/>
                </a:lnTo>
                <a:close/>
              </a:path>
            </a:pathLst>
          </a:custGeom>
          <a:blipFill>
            <a:blip r:embed="rId2"/>
            <a:stretch>
              <a:fillRect/>
            </a:stretch>
          </a:blipFill>
        </p:spPr>
      </p:sp>
      <p:sp>
        <p:nvSpPr>
          <p:cNvPr id="12" name="Freeform 12"/>
          <p:cNvSpPr/>
          <p:nvPr/>
        </p:nvSpPr>
        <p:spPr>
          <a:xfrm>
            <a:off x="3899615" y="4685778"/>
            <a:ext cx="1394643" cy="1427849"/>
          </a:xfrm>
          <a:custGeom>
            <a:avLst/>
            <a:gdLst/>
            <a:ahLst/>
            <a:cxnLst/>
            <a:rect l="l" t="t" r="r" b="b"/>
            <a:pathLst>
              <a:path w="1394643" h="1427849">
                <a:moveTo>
                  <a:pt x="0" y="0"/>
                </a:moveTo>
                <a:lnTo>
                  <a:pt x="1394643" y="0"/>
                </a:lnTo>
                <a:lnTo>
                  <a:pt x="1394643" y="1427848"/>
                </a:lnTo>
                <a:lnTo>
                  <a:pt x="0" y="1427848"/>
                </a:lnTo>
                <a:lnTo>
                  <a:pt x="0" y="0"/>
                </a:lnTo>
                <a:close/>
              </a:path>
            </a:pathLst>
          </a:custGeom>
          <a:blipFill>
            <a:blip r:embed="rId3"/>
            <a:stretch>
              <a:fillRect/>
            </a:stretch>
          </a:blipFill>
        </p:spPr>
      </p:sp>
      <p:sp>
        <p:nvSpPr>
          <p:cNvPr id="13" name="TextBox 13"/>
          <p:cNvSpPr txBox="1"/>
          <p:nvPr/>
        </p:nvSpPr>
        <p:spPr>
          <a:xfrm>
            <a:off x="3187589" y="1774926"/>
            <a:ext cx="10261042" cy="1026335"/>
          </a:xfrm>
          <a:prstGeom prst="rect">
            <a:avLst/>
          </a:prstGeom>
        </p:spPr>
        <p:txBody>
          <a:bodyPr lIns="0" tIns="0" rIns="0" bIns="0" rtlCol="0" anchor="t">
            <a:spAutoFit/>
          </a:bodyPr>
          <a:lstStyle/>
          <a:p>
            <a:pPr marL="0" lvl="0" indent="0" algn="ctr">
              <a:lnSpc>
                <a:spcPts val="7464"/>
              </a:lnSpc>
            </a:pPr>
            <a:r>
              <a:rPr lang="en-US" sz="8579">
                <a:solidFill>
                  <a:srgbClr val="064472"/>
                </a:solidFill>
                <a:latin typeface="Montserrat Bold"/>
              </a:rPr>
              <a:t>THANK YOU</a:t>
            </a:r>
          </a:p>
        </p:txBody>
      </p:sp>
      <p:sp>
        <p:nvSpPr>
          <p:cNvPr id="14" name="TextBox 14"/>
          <p:cNvSpPr txBox="1"/>
          <p:nvPr/>
        </p:nvSpPr>
        <p:spPr>
          <a:xfrm>
            <a:off x="2938533" y="3318129"/>
            <a:ext cx="13127370" cy="580390"/>
          </a:xfrm>
          <a:prstGeom prst="rect">
            <a:avLst/>
          </a:prstGeom>
        </p:spPr>
        <p:txBody>
          <a:bodyPr lIns="0" tIns="0" rIns="0" bIns="0" rtlCol="0" anchor="t">
            <a:spAutoFit/>
          </a:bodyPr>
          <a:lstStyle/>
          <a:p>
            <a:pPr algn="ctr">
              <a:lnSpc>
                <a:spcPts val="4759"/>
              </a:lnSpc>
            </a:pPr>
            <a:r>
              <a:rPr lang="en-US" sz="3399" u="sng" dirty="0">
                <a:solidFill>
                  <a:schemeClr val="bg1"/>
                </a:solidFill>
                <a:latin typeface="Canva Sans"/>
                <a:hlinkClick r:id="rId4" tooltip="mailto:komalbarhate2004@gmail.com">
                  <a:extLst>
                    <a:ext uri="{A12FA001-AC4F-418D-AE19-62706E023703}">
                      <ahyp:hlinkClr xmlns:ahyp="http://schemas.microsoft.com/office/drawing/2018/hyperlinkcolor" val="tx"/>
                    </a:ext>
                  </a:extLst>
                </a:hlinkClick>
              </a:rPr>
              <a:t>komalbarhate2004@gmail.com</a:t>
            </a:r>
          </a:p>
        </p:txBody>
      </p:sp>
      <p:sp>
        <p:nvSpPr>
          <p:cNvPr id="15" name="TextBox 15"/>
          <p:cNvSpPr txBox="1"/>
          <p:nvPr/>
        </p:nvSpPr>
        <p:spPr>
          <a:xfrm>
            <a:off x="5426154" y="4776132"/>
            <a:ext cx="8948166" cy="1180465"/>
          </a:xfrm>
          <a:prstGeom prst="rect">
            <a:avLst/>
          </a:prstGeom>
        </p:spPr>
        <p:txBody>
          <a:bodyPr lIns="0" tIns="0" rIns="0" bIns="0" rtlCol="0" anchor="t">
            <a:spAutoFit/>
          </a:bodyPr>
          <a:lstStyle/>
          <a:p>
            <a:pPr algn="ctr">
              <a:lnSpc>
                <a:spcPts val="4759"/>
              </a:lnSpc>
            </a:pPr>
            <a:r>
              <a:rPr lang="en-US" sz="3399" u="sng" dirty="0">
                <a:solidFill>
                  <a:schemeClr val="bg1"/>
                </a:solidFill>
                <a:latin typeface="Canva Sans"/>
                <a:hlinkClick r:id="rId5" tooltip="https://www.linkedin.com/in/komal-barhate-18a36225a/">
                  <a:extLst>
                    <a:ext uri="{A12FA001-AC4F-418D-AE19-62706E023703}">
                      <ahyp:hlinkClr xmlns:ahyp="http://schemas.microsoft.com/office/drawing/2018/hyperlinkcolor" val="tx"/>
                    </a:ext>
                  </a:extLst>
                </a:hlinkClick>
              </a:rPr>
              <a:t>https://www.linkedin.com/in/komal-barhate-18a36225a/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2721041" y="-815257"/>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1767236" y="1883689"/>
            <a:ext cx="5924093" cy="6519621"/>
            <a:chOff x="0" y="0"/>
            <a:chExt cx="738556" cy="812800"/>
          </a:xfrm>
        </p:grpSpPr>
        <p:sp>
          <p:nvSpPr>
            <p:cNvPr id="6" name="Freeform 6"/>
            <p:cNvSpPr/>
            <p:nvPr/>
          </p:nvSpPr>
          <p:spPr>
            <a:xfrm>
              <a:off x="0" y="0"/>
              <a:ext cx="738556" cy="812800"/>
            </a:xfrm>
            <a:custGeom>
              <a:avLst/>
              <a:gdLst/>
              <a:ahLst/>
              <a:cxnLst/>
              <a:rect l="l" t="t" r="r" b="b"/>
              <a:pathLst>
                <a:path w="738556" h="812800">
                  <a:moveTo>
                    <a:pt x="369278" y="0"/>
                  </a:moveTo>
                  <a:lnTo>
                    <a:pt x="738556" y="203200"/>
                  </a:lnTo>
                  <a:lnTo>
                    <a:pt x="738556" y="609600"/>
                  </a:lnTo>
                  <a:lnTo>
                    <a:pt x="369278" y="812800"/>
                  </a:lnTo>
                  <a:lnTo>
                    <a:pt x="0" y="609600"/>
                  </a:lnTo>
                  <a:lnTo>
                    <a:pt x="0" y="203200"/>
                  </a:lnTo>
                  <a:lnTo>
                    <a:pt x="369278" y="0"/>
                  </a:lnTo>
                  <a:close/>
                </a:path>
              </a:pathLst>
            </a:custGeom>
            <a:blipFill>
              <a:blip r:embed="rId2"/>
              <a:stretch>
                <a:fillRect t="-18191" b="-18191"/>
              </a:stretch>
            </a:blipFill>
            <a:ln w="133350" cap="sq">
              <a:solidFill>
                <a:srgbClr val="FFFFFF"/>
              </a:solidFill>
              <a:prstDash val="solid"/>
              <a:miter/>
            </a:ln>
          </p:spPr>
        </p:sp>
      </p:grpSp>
      <p:sp>
        <p:nvSpPr>
          <p:cNvPr id="7" name="TextBox 7"/>
          <p:cNvSpPr txBox="1"/>
          <p:nvPr/>
        </p:nvSpPr>
        <p:spPr>
          <a:xfrm>
            <a:off x="882744" y="816890"/>
            <a:ext cx="11239750" cy="1066800"/>
          </a:xfrm>
          <a:prstGeom prst="rect">
            <a:avLst/>
          </a:prstGeom>
        </p:spPr>
        <p:txBody>
          <a:bodyPr lIns="0" tIns="0" rIns="0" bIns="0" rtlCol="0" anchor="t">
            <a:spAutoFit/>
          </a:bodyPr>
          <a:lstStyle/>
          <a:p>
            <a:pPr marL="0" lvl="0" indent="0" algn="l">
              <a:lnSpc>
                <a:spcPts val="8249"/>
              </a:lnSpc>
              <a:spcBef>
                <a:spcPct val="0"/>
              </a:spcBef>
            </a:pPr>
            <a:r>
              <a:rPr lang="en-US" sz="7499">
                <a:solidFill>
                  <a:srgbClr val="FFFFFF"/>
                </a:solidFill>
                <a:latin typeface="Montserrat Ultra-Bold"/>
              </a:rPr>
              <a:t>Project Description:</a:t>
            </a:r>
          </a:p>
        </p:txBody>
      </p:sp>
      <p:sp>
        <p:nvSpPr>
          <p:cNvPr id="8" name="TextBox 8"/>
          <p:cNvSpPr txBox="1"/>
          <p:nvPr/>
        </p:nvSpPr>
        <p:spPr>
          <a:xfrm>
            <a:off x="882744" y="1807489"/>
            <a:ext cx="10438645" cy="7108698"/>
          </a:xfrm>
          <a:prstGeom prst="rect">
            <a:avLst/>
          </a:prstGeom>
        </p:spPr>
        <p:txBody>
          <a:bodyPr lIns="0" tIns="0" rIns="0" bIns="0" rtlCol="0" anchor="t">
            <a:spAutoFit/>
          </a:bodyPr>
          <a:lstStyle/>
          <a:p>
            <a:pPr algn="l">
              <a:lnSpc>
                <a:spcPts val="3563"/>
              </a:lnSpc>
            </a:pPr>
            <a:endParaRPr/>
          </a:p>
          <a:p>
            <a:pPr algn="just">
              <a:lnSpc>
                <a:spcPts val="3563"/>
              </a:lnSpc>
            </a:pPr>
            <a:r>
              <a:rPr lang="en-US" sz="2284">
                <a:solidFill>
                  <a:srgbClr val="FFFFFF"/>
                </a:solidFill>
                <a:latin typeface="Montserrat"/>
              </a:rPr>
              <a:t>This project aims to investigate how various car features impact their prices and profitability in the automotive industry. By analyzing a dataset that includes information about car models, specifications, and market data, the goal is to provide insights that can help car manufacturers make more informed pricing and product development decisions.</a:t>
            </a:r>
          </a:p>
          <a:p>
            <a:pPr algn="just">
              <a:lnSpc>
                <a:spcPts val="3563"/>
              </a:lnSpc>
            </a:pPr>
            <a:endParaRPr lang="en-US" sz="2284">
              <a:solidFill>
                <a:srgbClr val="FFFFFF"/>
              </a:solidFill>
              <a:latin typeface="Montserrat"/>
            </a:endParaRPr>
          </a:p>
          <a:p>
            <a:pPr algn="just">
              <a:lnSpc>
                <a:spcPts val="3563"/>
              </a:lnSpc>
            </a:pPr>
            <a:r>
              <a:rPr lang="en-US" sz="2284">
                <a:solidFill>
                  <a:srgbClr val="FFFFFF"/>
                </a:solidFill>
                <a:latin typeface="Montserrat"/>
              </a:rPr>
              <a:t>Data Sources: The data source is the "Car Features and MSRP" dataset from Kaggle, containing details on over 11,000 car models, including make, model, year, engine specifications, transmission type, market category, fuel efficiency, popularity, and MSRP.</a:t>
            </a:r>
          </a:p>
          <a:p>
            <a:pPr algn="just">
              <a:lnSpc>
                <a:spcPts val="3563"/>
              </a:lnSpc>
            </a:pPr>
            <a:endParaRPr lang="en-US" sz="2284">
              <a:solidFill>
                <a:srgbClr val="FFFFFF"/>
              </a:solidFill>
              <a:latin typeface="Montserrat"/>
            </a:endParaRPr>
          </a:p>
          <a:p>
            <a:pPr marL="0" lvl="0" indent="0" algn="just">
              <a:lnSpc>
                <a:spcPts val="3563"/>
              </a:lnSpc>
            </a:pPr>
            <a:r>
              <a:rPr lang="en-US" sz="2284">
                <a:solidFill>
                  <a:srgbClr val="FFFFFF"/>
                </a:solidFill>
                <a:latin typeface="Montserrat"/>
              </a:rPr>
              <a:t>Data Cleaning: We ensured data accuracy and reliability by handling missing values, removing duplicates, standardizing data formats, and addressing inconsistencies. </a:t>
            </a:r>
          </a:p>
        </p:txBody>
      </p:sp>
      <p:grpSp>
        <p:nvGrpSpPr>
          <p:cNvPr id="9" name="Group 9"/>
          <p:cNvGrpSpPr/>
          <p:nvPr/>
        </p:nvGrpSpPr>
        <p:grpSpPr>
          <a:xfrm>
            <a:off x="-2142988" y="9431719"/>
            <a:ext cx="5743236" cy="5970915"/>
            <a:chOff x="0" y="0"/>
            <a:chExt cx="406400" cy="422511"/>
          </a:xfrm>
        </p:grpSpPr>
        <p:sp>
          <p:nvSpPr>
            <p:cNvPr id="10" name="Freeform 10"/>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11" name="TextBox 11"/>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232959" y="-2651127"/>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1218794" y="357689"/>
            <a:ext cx="6764683" cy="1066800"/>
          </a:xfrm>
          <a:prstGeom prst="rect">
            <a:avLst/>
          </a:prstGeom>
        </p:spPr>
        <p:txBody>
          <a:bodyPr lIns="0" tIns="0" rIns="0" bIns="0" rtlCol="0" anchor="t">
            <a:spAutoFit/>
          </a:bodyPr>
          <a:lstStyle/>
          <a:p>
            <a:pPr marL="0" lvl="0" indent="0" algn="l">
              <a:lnSpc>
                <a:spcPts val="8249"/>
              </a:lnSpc>
              <a:spcBef>
                <a:spcPct val="0"/>
              </a:spcBef>
            </a:pPr>
            <a:r>
              <a:rPr lang="en-US" sz="7499">
                <a:solidFill>
                  <a:srgbClr val="FFFFFF"/>
                </a:solidFill>
                <a:latin typeface="Montserrat Ultra-Bold"/>
              </a:rPr>
              <a:t>Approach &amp;</a:t>
            </a:r>
          </a:p>
        </p:txBody>
      </p:sp>
      <p:sp>
        <p:nvSpPr>
          <p:cNvPr id="6" name="TextBox 6"/>
          <p:cNvSpPr txBox="1"/>
          <p:nvPr/>
        </p:nvSpPr>
        <p:spPr>
          <a:xfrm>
            <a:off x="1218794" y="1491164"/>
            <a:ext cx="8531705" cy="1066800"/>
          </a:xfrm>
          <a:prstGeom prst="rect">
            <a:avLst/>
          </a:prstGeom>
        </p:spPr>
        <p:txBody>
          <a:bodyPr lIns="0" tIns="0" rIns="0" bIns="0" rtlCol="0" anchor="t">
            <a:spAutoFit/>
          </a:bodyPr>
          <a:lstStyle/>
          <a:p>
            <a:pPr marL="0" lvl="0" indent="0" algn="l">
              <a:lnSpc>
                <a:spcPts val="8249"/>
              </a:lnSpc>
              <a:spcBef>
                <a:spcPct val="0"/>
              </a:spcBef>
            </a:pPr>
            <a:r>
              <a:rPr lang="en-US" sz="7499">
                <a:solidFill>
                  <a:srgbClr val="3DD9E3"/>
                </a:solidFill>
                <a:latin typeface="Montserrat Ultra-Bold"/>
              </a:rPr>
              <a:t>Tech Stack Used</a:t>
            </a:r>
          </a:p>
        </p:txBody>
      </p:sp>
      <p:grpSp>
        <p:nvGrpSpPr>
          <p:cNvPr id="7" name="Group 7"/>
          <p:cNvGrpSpPr/>
          <p:nvPr/>
        </p:nvGrpSpPr>
        <p:grpSpPr>
          <a:xfrm>
            <a:off x="9909898" y="2928594"/>
            <a:ext cx="7564185" cy="5553079"/>
            <a:chOff x="0" y="0"/>
            <a:chExt cx="1992213" cy="1462539"/>
          </a:xfrm>
        </p:grpSpPr>
        <p:sp>
          <p:nvSpPr>
            <p:cNvPr id="8" name="Freeform 8"/>
            <p:cNvSpPr/>
            <p:nvPr/>
          </p:nvSpPr>
          <p:spPr>
            <a:xfrm>
              <a:off x="0" y="0"/>
              <a:ext cx="1992213" cy="1462539"/>
            </a:xfrm>
            <a:custGeom>
              <a:avLst/>
              <a:gdLst/>
              <a:ahLst/>
              <a:cxnLst/>
              <a:rect l="l" t="t" r="r" b="b"/>
              <a:pathLst>
                <a:path w="1992213" h="1462539">
                  <a:moveTo>
                    <a:pt x="0" y="0"/>
                  </a:moveTo>
                  <a:lnTo>
                    <a:pt x="1992213" y="0"/>
                  </a:lnTo>
                  <a:lnTo>
                    <a:pt x="1992213" y="1462539"/>
                  </a:lnTo>
                  <a:lnTo>
                    <a:pt x="0" y="1462539"/>
                  </a:lnTo>
                  <a:close/>
                </a:path>
              </a:pathLst>
            </a:custGeom>
            <a:solidFill>
              <a:srgbClr val="3DD9E3"/>
            </a:solidFill>
          </p:spPr>
        </p:sp>
        <p:sp>
          <p:nvSpPr>
            <p:cNvPr id="9" name="TextBox 9"/>
            <p:cNvSpPr txBox="1"/>
            <p:nvPr/>
          </p:nvSpPr>
          <p:spPr>
            <a:xfrm>
              <a:off x="0" y="-47625"/>
              <a:ext cx="1992213" cy="1510164"/>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10694162" y="4398472"/>
            <a:ext cx="5490396" cy="2913073"/>
          </a:xfrm>
          <a:prstGeom prst="rect">
            <a:avLst/>
          </a:prstGeom>
        </p:spPr>
        <p:txBody>
          <a:bodyPr lIns="0" tIns="0" rIns="0" bIns="0" rtlCol="0" anchor="t">
            <a:spAutoFit/>
          </a:bodyPr>
          <a:lstStyle/>
          <a:p>
            <a:pPr marL="0" lvl="0" indent="0" algn="just">
              <a:lnSpc>
                <a:spcPts val="3303"/>
              </a:lnSpc>
            </a:pPr>
            <a:r>
              <a:rPr lang="en-US" sz="2117">
                <a:solidFill>
                  <a:srgbClr val="212121"/>
                </a:solidFill>
                <a:latin typeface="Montserrat"/>
              </a:rPr>
              <a:t>For this project, I used Microsoft Excel for all data analysis tasks, including data cleaning, descriptive statistics, data visualization, and regression analysis. Excel's robust functions and tools enabled me to efficiently uncover insights and patterns within the dataset.</a:t>
            </a:r>
          </a:p>
        </p:txBody>
      </p:sp>
      <p:grpSp>
        <p:nvGrpSpPr>
          <p:cNvPr id="11" name="Group 11"/>
          <p:cNvGrpSpPr/>
          <p:nvPr/>
        </p:nvGrpSpPr>
        <p:grpSpPr>
          <a:xfrm>
            <a:off x="-2614707" y="2928594"/>
            <a:ext cx="12365205" cy="12062983"/>
            <a:chOff x="0" y="0"/>
            <a:chExt cx="16486941" cy="16083977"/>
          </a:xfrm>
        </p:grpSpPr>
        <p:grpSp>
          <p:nvGrpSpPr>
            <p:cNvPr id="12" name="Group 12"/>
            <p:cNvGrpSpPr/>
            <p:nvPr/>
          </p:nvGrpSpPr>
          <p:grpSpPr>
            <a:xfrm>
              <a:off x="0" y="6675062"/>
              <a:ext cx="9050140" cy="9408915"/>
              <a:chOff x="0" y="0"/>
              <a:chExt cx="406400" cy="422511"/>
            </a:xfrm>
          </p:grpSpPr>
          <p:sp>
            <p:nvSpPr>
              <p:cNvPr id="13" name="Freeform 1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14" name="TextBox 1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3832798" y="0"/>
              <a:ext cx="12654142" cy="7468635"/>
              <a:chOff x="0" y="0"/>
              <a:chExt cx="2499584" cy="1475286"/>
            </a:xfrm>
          </p:grpSpPr>
          <p:sp>
            <p:nvSpPr>
              <p:cNvPr id="16" name="Freeform 16"/>
              <p:cNvSpPr/>
              <p:nvPr/>
            </p:nvSpPr>
            <p:spPr>
              <a:xfrm>
                <a:off x="0" y="0"/>
                <a:ext cx="2499584" cy="1475286"/>
              </a:xfrm>
              <a:custGeom>
                <a:avLst/>
                <a:gdLst/>
                <a:ahLst/>
                <a:cxnLst/>
                <a:rect l="l" t="t" r="r" b="b"/>
                <a:pathLst>
                  <a:path w="2499584" h="1475286">
                    <a:moveTo>
                      <a:pt x="0" y="0"/>
                    </a:moveTo>
                    <a:lnTo>
                      <a:pt x="2499584" y="0"/>
                    </a:lnTo>
                    <a:lnTo>
                      <a:pt x="2499584" y="1475286"/>
                    </a:lnTo>
                    <a:lnTo>
                      <a:pt x="0" y="1475286"/>
                    </a:lnTo>
                    <a:close/>
                  </a:path>
                </a:pathLst>
              </a:custGeom>
              <a:solidFill>
                <a:srgbClr val="3DD9E3"/>
              </a:solidFill>
            </p:spPr>
          </p:sp>
          <p:sp>
            <p:nvSpPr>
              <p:cNvPr id="17" name="TextBox 17"/>
              <p:cNvSpPr txBox="1"/>
              <p:nvPr/>
            </p:nvSpPr>
            <p:spPr>
              <a:xfrm>
                <a:off x="0" y="-47625"/>
                <a:ext cx="2499584" cy="1522911"/>
              </a:xfrm>
              <a:prstGeom prst="rect">
                <a:avLst/>
              </a:prstGeom>
            </p:spPr>
            <p:txBody>
              <a:bodyPr lIns="50800" tIns="50800" rIns="50800" bIns="50800" rtlCol="0" anchor="ctr"/>
              <a:lstStyle/>
              <a:p>
                <a:pPr algn="ctr">
                  <a:lnSpc>
                    <a:spcPts val="3359"/>
                  </a:lnSpc>
                </a:pPr>
                <a:endParaRPr/>
              </a:p>
            </p:txBody>
          </p:sp>
        </p:grpSp>
        <p:sp>
          <p:nvSpPr>
            <p:cNvPr id="18" name="TextBox 18"/>
            <p:cNvSpPr txBox="1"/>
            <p:nvPr/>
          </p:nvSpPr>
          <p:spPr>
            <a:xfrm>
              <a:off x="5324596" y="979593"/>
              <a:ext cx="10197191" cy="5783001"/>
            </a:xfrm>
            <a:prstGeom prst="rect">
              <a:avLst/>
            </a:prstGeom>
          </p:spPr>
          <p:txBody>
            <a:bodyPr lIns="0" tIns="0" rIns="0" bIns="0" rtlCol="0" anchor="t">
              <a:spAutoFit/>
            </a:bodyPr>
            <a:lstStyle/>
            <a:p>
              <a:pPr marL="0" lvl="0" indent="0" algn="just">
                <a:lnSpc>
                  <a:spcPts val="3459"/>
                </a:lnSpc>
              </a:pPr>
              <a:r>
                <a:rPr lang="en-US" sz="2217">
                  <a:solidFill>
                    <a:srgbClr val="212121"/>
                  </a:solidFill>
                  <a:latin typeface="Montserrat"/>
                </a:rPr>
                <a:t>I employed various analytical methods, including descriptive statistics, data visualization, regression analysis, and correlation analysis, to uncover patterns and insights within the dataset.</a:t>
              </a:r>
            </a:p>
            <a:p>
              <a:pPr marL="0" lvl="0" indent="0" algn="just">
                <a:lnSpc>
                  <a:spcPts val="3459"/>
                </a:lnSpc>
              </a:pPr>
              <a:r>
                <a:rPr lang="en-US" sz="2217" u="none" strike="noStrike">
                  <a:solidFill>
                    <a:srgbClr val="212121"/>
                  </a:solidFill>
                  <a:latin typeface="Montserrat"/>
                </a:rPr>
                <a:t>I used regression analysis to identify key factors influencing car prices. This technique helped me quantify the relationship between independent variables (car features) and the dependent variable (car price). By examining coefficient values, I assessed the relative importance of different features.</a:t>
              </a:r>
            </a:p>
          </p:txBody>
        </p:sp>
        <p:sp>
          <p:nvSpPr>
            <p:cNvPr id="19" name="TextBox 19"/>
            <p:cNvSpPr txBox="1"/>
            <p:nvPr/>
          </p:nvSpPr>
          <p:spPr>
            <a:xfrm>
              <a:off x="5324596" y="-95250"/>
              <a:ext cx="4215765" cy="1151043"/>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Approach</a:t>
              </a:r>
            </a:p>
          </p:txBody>
        </p:sp>
      </p:grpSp>
      <p:sp>
        <p:nvSpPr>
          <p:cNvPr id="20" name="TextBox 20"/>
          <p:cNvSpPr txBox="1"/>
          <p:nvPr/>
        </p:nvSpPr>
        <p:spPr>
          <a:xfrm>
            <a:off x="10487760" y="3096287"/>
            <a:ext cx="5490396"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Tech Stack Used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896165" y="-2832448"/>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alpha val="63922"/>
              </a:srgbClr>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262995" y="6441221"/>
            <a:ext cx="6787605" cy="7056686"/>
            <a:chOff x="0" y="0"/>
            <a:chExt cx="406400" cy="422511"/>
          </a:xfrm>
        </p:grpSpPr>
        <p:sp>
          <p:nvSpPr>
            <p:cNvPr id="6" name="Freeform 6"/>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7" name="TextBox 7"/>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0" y="2405750"/>
            <a:ext cx="6262890" cy="5898769"/>
          </a:xfrm>
          <a:custGeom>
            <a:avLst/>
            <a:gdLst/>
            <a:ahLst/>
            <a:cxnLst/>
            <a:rect l="l" t="t" r="r" b="b"/>
            <a:pathLst>
              <a:path w="6262890" h="5898769">
                <a:moveTo>
                  <a:pt x="0" y="0"/>
                </a:moveTo>
                <a:lnTo>
                  <a:pt x="6262890" y="0"/>
                </a:lnTo>
                <a:lnTo>
                  <a:pt x="6262890" y="5898768"/>
                </a:lnTo>
                <a:lnTo>
                  <a:pt x="0" y="5898768"/>
                </a:lnTo>
                <a:lnTo>
                  <a:pt x="0" y="0"/>
                </a:lnTo>
                <a:close/>
              </a:path>
            </a:pathLst>
          </a:custGeom>
          <a:blipFill>
            <a:blip r:embed="rId2"/>
            <a:stretch>
              <a:fillRect/>
            </a:stretch>
          </a:blipFill>
        </p:spPr>
      </p:sp>
      <p:sp>
        <p:nvSpPr>
          <p:cNvPr id="9" name="Freeform 9"/>
          <p:cNvSpPr/>
          <p:nvPr/>
        </p:nvSpPr>
        <p:spPr>
          <a:xfrm>
            <a:off x="6412289" y="2405750"/>
            <a:ext cx="4640258" cy="6061514"/>
          </a:xfrm>
          <a:custGeom>
            <a:avLst/>
            <a:gdLst/>
            <a:ahLst/>
            <a:cxnLst/>
            <a:rect l="l" t="t" r="r" b="b"/>
            <a:pathLst>
              <a:path w="4640258" h="6061514">
                <a:moveTo>
                  <a:pt x="0" y="0"/>
                </a:moveTo>
                <a:lnTo>
                  <a:pt x="4640258" y="0"/>
                </a:lnTo>
                <a:lnTo>
                  <a:pt x="4640258" y="6061513"/>
                </a:lnTo>
                <a:lnTo>
                  <a:pt x="0" y="6061513"/>
                </a:lnTo>
                <a:lnTo>
                  <a:pt x="0" y="0"/>
                </a:lnTo>
                <a:close/>
              </a:path>
            </a:pathLst>
          </a:custGeom>
          <a:blipFill>
            <a:blip r:embed="rId3"/>
            <a:stretch>
              <a:fillRect/>
            </a:stretch>
          </a:blipFill>
        </p:spPr>
      </p:sp>
      <p:sp>
        <p:nvSpPr>
          <p:cNvPr id="10" name="TextBox 10"/>
          <p:cNvSpPr txBox="1"/>
          <p:nvPr/>
        </p:nvSpPr>
        <p:spPr>
          <a:xfrm>
            <a:off x="662680" y="376953"/>
            <a:ext cx="6539254" cy="993775"/>
          </a:xfrm>
          <a:prstGeom prst="rect">
            <a:avLst/>
          </a:prstGeom>
        </p:spPr>
        <p:txBody>
          <a:bodyPr lIns="0" tIns="0" rIns="0" bIns="0" rtlCol="0" anchor="t">
            <a:spAutoFit/>
          </a:bodyPr>
          <a:lstStyle/>
          <a:p>
            <a:pPr marL="0" lvl="0" indent="0" algn="l">
              <a:lnSpc>
                <a:spcPts val="7699"/>
              </a:lnSpc>
              <a:spcBef>
                <a:spcPct val="0"/>
              </a:spcBef>
            </a:pPr>
            <a:r>
              <a:rPr lang="en-US" sz="6999">
                <a:solidFill>
                  <a:srgbClr val="FFFFFF"/>
                </a:solidFill>
                <a:latin typeface="Montserrat Ultra-Bold"/>
              </a:rPr>
              <a:t>Insights:</a:t>
            </a:r>
          </a:p>
        </p:txBody>
      </p:sp>
      <p:sp>
        <p:nvSpPr>
          <p:cNvPr id="11" name="TextBox 11"/>
          <p:cNvSpPr txBox="1"/>
          <p:nvPr/>
        </p:nvSpPr>
        <p:spPr>
          <a:xfrm>
            <a:off x="5066191" y="376953"/>
            <a:ext cx="7578434" cy="982980"/>
          </a:xfrm>
          <a:prstGeom prst="rect">
            <a:avLst/>
          </a:prstGeom>
        </p:spPr>
        <p:txBody>
          <a:bodyPr lIns="0" tIns="0" rIns="0" bIns="0" rtlCol="0" anchor="t">
            <a:spAutoFit/>
          </a:bodyPr>
          <a:lstStyle/>
          <a:p>
            <a:pPr marL="0" lvl="0" indent="0" algn="l">
              <a:lnSpc>
                <a:spcPts val="7589"/>
              </a:lnSpc>
              <a:spcBef>
                <a:spcPct val="0"/>
              </a:spcBef>
            </a:pPr>
            <a:r>
              <a:rPr lang="en-US" sz="6899">
                <a:solidFill>
                  <a:srgbClr val="3DD9E3"/>
                </a:solidFill>
                <a:latin typeface="Montserrat Ultra-Bold"/>
              </a:rPr>
              <a:t>Analysis: Task 1</a:t>
            </a:r>
          </a:p>
        </p:txBody>
      </p:sp>
      <p:sp>
        <p:nvSpPr>
          <p:cNvPr id="12" name="TextBox 12"/>
          <p:cNvSpPr txBox="1"/>
          <p:nvPr/>
        </p:nvSpPr>
        <p:spPr>
          <a:xfrm>
            <a:off x="-289025" y="1466006"/>
            <a:ext cx="17144783" cy="521335"/>
          </a:xfrm>
          <a:prstGeom prst="rect">
            <a:avLst/>
          </a:prstGeom>
        </p:spPr>
        <p:txBody>
          <a:bodyPr lIns="0" tIns="0" rIns="0" bIns="0" rtlCol="0" anchor="t">
            <a:spAutoFit/>
          </a:bodyPr>
          <a:lstStyle/>
          <a:p>
            <a:pPr algn="ctr">
              <a:lnSpc>
                <a:spcPts val="4340"/>
              </a:lnSpc>
            </a:pPr>
            <a:r>
              <a:rPr lang="en-US" sz="3100">
                <a:solidFill>
                  <a:srgbClr val="FFFFFF"/>
                </a:solidFill>
                <a:latin typeface="Canva Sans"/>
              </a:rPr>
              <a:t>How does the popularity of a car model vary across different market categories?</a:t>
            </a:r>
          </a:p>
        </p:txBody>
      </p:sp>
      <p:sp>
        <p:nvSpPr>
          <p:cNvPr id="13" name="TextBox 13"/>
          <p:cNvSpPr txBox="1"/>
          <p:nvPr/>
        </p:nvSpPr>
        <p:spPr>
          <a:xfrm>
            <a:off x="11386109" y="2892869"/>
            <a:ext cx="6490517" cy="4611453"/>
          </a:xfrm>
          <a:prstGeom prst="rect">
            <a:avLst/>
          </a:prstGeom>
        </p:spPr>
        <p:txBody>
          <a:bodyPr lIns="0" tIns="0" rIns="0" bIns="0" rtlCol="0" anchor="t">
            <a:spAutoFit/>
          </a:bodyPr>
          <a:lstStyle/>
          <a:p>
            <a:pPr algn="just">
              <a:lnSpc>
                <a:spcPts val="4087"/>
              </a:lnSpc>
            </a:pPr>
            <a:r>
              <a:rPr lang="en-US" sz="2919">
                <a:solidFill>
                  <a:srgbClr val="FFFFFF"/>
                </a:solidFill>
                <a:latin typeface="Canva Sans"/>
              </a:rPr>
              <a:t>Task 1 A: Create a pivot table that shows no. of models in each category and average popularity score.</a:t>
            </a:r>
          </a:p>
          <a:p>
            <a:pPr algn="just">
              <a:lnSpc>
                <a:spcPts val="4087"/>
              </a:lnSpc>
            </a:pPr>
            <a:endParaRPr lang="en-US" sz="2919">
              <a:solidFill>
                <a:srgbClr val="FFFFFF"/>
              </a:solidFill>
              <a:latin typeface="Canva Sans"/>
            </a:endParaRPr>
          </a:p>
          <a:p>
            <a:pPr algn="just">
              <a:lnSpc>
                <a:spcPts val="4087"/>
              </a:lnSpc>
            </a:pPr>
            <a:r>
              <a:rPr lang="en-US" sz="2919">
                <a:solidFill>
                  <a:srgbClr val="FFFFFF"/>
                </a:solidFill>
                <a:latin typeface="Canva Sans"/>
              </a:rPr>
              <a:t>--&gt; Here, I have used a pivot chart table, dragged the Category column in row section, model and popularity in the values section.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896165" y="-2832448"/>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alpha val="63922"/>
              </a:srgbClr>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262995" y="6441221"/>
            <a:ext cx="6787605" cy="7056686"/>
            <a:chOff x="0" y="0"/>
            <a:chExt cx="406400" cy="422511"/>
          </a:xfrm>
        </p:grpSpPr>
        <p:sp>
          <p:nvSpPr>
            <p:cNvPr id="6" name="Freeform 6"/>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7" name="TextBox 7"/>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662680" y="2523031"/>
            <a:ext cx="9411836" cy="5880964"/>
          </a:xfrm>
          <a:custGeom>
            <a:avLst/>
            <a:gdLst/>
            <a:ahLst/>
            <a:cxnLst/>
            <a:rect l="l" t="t" r="r" b="b"/>
            <a:pathLst>
              <a:path w="9411836" h="5880964">
                <a:moveTo>
                  <a:pt x="0" y="0"/>
                </a:moveTo>
                <a:lnTo>
                  <a:pt x="9411836" y="0"/>
                </a:lnTo>
                <a:lnTo>
                  <a:pt x="9411836" y="5880964"/>
                </a:lnTo>
                <a:lnTo>
                  <a:pt x="0" y="5880964"/>
                </a:lnTo>
                <a:lnTo>
                  <a:pt x="0" y="0"/>
                </a:lnTo>
                <a:close/>
              </a:path>
            </a:pathLst>
          </a:custGeom>
          <a:blipFill>
            <a:blip r:embed="rId2"/>
            <a:stretch>
              <a:fillRect/>
            </a:stretch>
          </a:blipFill>
        </p:spPr>
      </p:sp>
      <p:grpSp>
        <p:nvGrpSpPr>
          <p:cNvPr id="9" name="Group 9"/>
          <p:cNvGrpSpPr/>
          <p:nvPr/>
        </p:nvGrpSpPr>
        <p:grpSpPr>
          <a:xfrm>
            <a:off x="662680" y="310278"/>
            <a:ext cx="10389867" cy="1060450"/>
            <a:chOff x="0" y="0"/>
            <a:chExt cx="13853156" cy="1413933"/>
          </a:xfrm>
        </p:grpSpPr>
        <p:sp>
          <p:nvSpPr>
            <p:cNvPr id="10" name="TextBox 10"/>
            <p:cNvSpPr txBox="1"/>
            <p:nvPr/>
          </p:nvSpPr>
          <p:spPr>
            <a:xfrm>
              <a:off x="0" y="66675"/>
              <a:ext cx="7067470" cy="1347258"/>
            </a:xfrm>
            <a:prstGeom prst="rect">
              <a:avLst/>
            </a:prstGeom>
          </p:spPr>
          <p:txBody>
            <a:bodyPr lIns="0" tIns="0" rIns="0" bIns="0" rtlCol="0" anchor="t">
              <a:spAutoFit/>
            </a:bodyPr>
            <a:lstStyle/>
            <a:p>
              <a:pPr marL="0" lvl="0" indent="0" algn="l">
                <a:lnSpc>
                  <a:spcPts val="7699"/>
                </a:lnSpc>
                <a:spcBef>
                  <a:spcPct val="0"/>
                </a:spcBef>
              </a:pPr>
              <a:r>
                <a:rPr lang="en-US" sz="6999">
                  <a:solidFill>
                    <a:srgbClr val="FFFFFF"/>
                  </a:solidFill>
                  <a:latin typeface="Montserrat Ultra-Bold"/>
                </a:rPr>
                <a:t>Insights:</a:t>
              </a:r>
            </a:p>
          </p:txBody>
        </p:sp>
        <p:sp>
          <p:nvSpPr>
            <p:cNvPr id="11" name="TextBox 11"/>
            <p:cNvSpPr txBox="1"/>
            <p:nvPr/>
          </p:nvSpPr>
          <p:spPr>
            <a:xfrm>
              <a:off x="5662566" y="66675"/>
              <a:ext cx="8190590" cy="1332865"/>
            </a:xfrm>
            <a:prstGeom prst="rect">
              <a:avLst/>
            </a:prstGeom>
          </p:spPr>
          <p:txBody>
            <a:bodyPr lIns="0" tIns="0" rIns="0" bIns="0" rtlCol="0" anchor="t">
              <a:spAutoFit/>
            </a:bodyPr>
            <a:lstStyle/>
            <a:p>
              <a:pPr marL="0" lvl="0" indent="0" algn="l">
                <a:lnSpc>
                  <a:spcPts val="7589"/>
                </a:lnSpc>
                <a:spcBef>
                  <a:spcPct val="0"/>
                </a:spcBef>
              </a:pPr>
              <a:r>
                <a:rPr lang="en-US" sz="6899">
                  <a:solidFill>
                    <a:srgbClr val="3DD9E3"/>
                  </a:solidFill>
                  <a:latin typeface="Montserrat Ultra-Bold"/>
                </a:rPr>
                <a:t>Task 1</a:t>
              </a:r>
            </a:p>
          </p:txBody>
        </p:sp>
      </p:grpSp>
      <p:sp>
        <p:nvSpPr>
          <p:cNvPr id="12" name="TextBox 12"/>
          <p:cNvSpPr txBox="1"/>
          <p:nvPr/>
        </p:nvSpPr>
        <p:spPr>
          <a:xfrm>
            <a:off x="-289025" y="1466006"/>
            <a:ext cx="17144783" cy="521335"/>
          </a:xfrm>
          <a:prstGeom prst="rect">
            <a:avLst/>
          </a:prstGeom>
        </p:spPr>
        <p:txBody>
          <a:bodyPr lIns="0" tIns="0" rIns="0" bIns="0" rtlCol="0" anchor="t">
            <a:spAutoFit/>
          </a:bodyPr>
          <a:lstStyle/>
          <a:p>
            <a:pPr algn="ctr">
              <a:lnSpc>
                <a:spcPts val="4340"/>
              </a:lnSpc>
            </a:pPr>
            <a:r>
              <a:rPr lang="en-US" sz="3100">
                <a:solidFill>
                  <a:srgbClr val="FFFFFF"/>
                </a:solidFill>
                <a:latin typeface="Canva Sans"/>
              </a:rPr>
              <a:t>How does the popularity of a car model vary across different market categories?</a:t>
            </a:r>
          </a:p>
        </p:txBody>
      </p:sp>
      <p:sp>
        <p:nvSpPr>
          <p:cNvPr id="13" name="TextBox 13"/>
          <p:cNvSpPr txBox="1"/>
          <p:nvPr/>
        </p:nvSpPr>
        <p:spPr>
          <a:xfrm>
            <a:off x="10383411" y="2631598"/>
            <a:ext cx="7557833" cy="4780915"/>
          </a:xfrm>
          <a:prstGeom prst="rect">
            <a:avLst/>
          </a:prstGeom>
        </p:spPr>
        <p:txBody>
          <a:bodyPr lIns="0" tIns="0" rIns="0" bIns="0" rtlCol="0" anchor="t">
            <a:spAutoFit/>
          </a:bodyPr>
          <a:lstStyle/>
          <a:p>
            <a:pPr algn="just">
              <a:lnSpc>
                <a:spcPts val="4759"/>
              </a:lnSpc>
            </a:pPr>
            <a:r>
              <a:rPr lang="en-US" sz="3399">
                <a:solidFill>
                  <a:srgbClr val="FFFFFF"/>
                </a:solidFill>
                <a:latin typeface="Canva Sans"/>
              </a:rPr>
              <a:t>Task 1 B: Create a combo chart to visualize a relationship between Market Categories and Popularity.</a:t>
            </a:r>
          </a:p>
          <a:p>
            <a:pPr algn="just">
              <a:lnSpc>
                <a:spcPts val="4759"/>
              </a:lnSpc>
            </a:pPr>
            <a:endParaRPr lang="en-US" sz="3399">
              <a:solidFill>
                <a:srgbClr val="FFFFFF"/>
              </a:solidFill>
              <a:latin typeface="Canva Sans"/>
            </a:endParaRPr>
          </a:p>
          <a:p>
            <a:pPr algn="just">
              <a:lnSpc>
                <a:spcPts val="4759"/>
              </a:lnSpc>
            </a:pPr>
            <a:r>
              <a:rPr lang="en-US" sz="3399">
                <a:solidFill>
                  <a:srgbClr val="FFFFFF"/>
                </a:solidFill>
                <a:latin typeface="Canva Sans"/>
              </a:rPr>
              <a:t>--&gt; Here I have created a line chart which distinguish between the count of the model and Average of popularity.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896165" y="-2832448"/>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alpha val="63922"/>
              </a:srgbClr>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262995" y="6441221"/>
            <a:ext cx="6787605" cy="7056686"/>
            <a:chOff x="0" y="0"/>
            <a:chExt cx="406400" cy="422511"/>
          </a:xfrm>
        </p:grpSpPr>
        <p:sp>
          <p:nvSpPr>
            <p:cNvPr id="6" name="Freeform 6"/>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7" name="TextBox 7"/>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92642" y="2426837"/>
            <a:ext cx="9975941" cy="5433325"/>
          </a:xfrm>
          <a:custGeom>
            <a:avLst/>
            <a:gdLst/>
            <a:ahLst/>
            <a:cxnLst/>
            <a:rect l="l" t="t" r="r" b="b"/>
            <a:pathLst>
              <a:path w="9975941" h="5433325">
                <a:moveTo>
                  <a:pt x="0" y="0"/>
                </a:moveTo>
                <a:lnTo>
                  <a:pt x="9975941" y="0"/>
                </a:lnTo>
                <a:lnTo>
                  <a:pt x="9975941" y="5433326"/>
                </a:lnTo>
                <a:lnTo>
                  <a:pt x="0" y="5433326"/>
                </a:lnTo>
                <a:lnTo>
                  <a:pt x="0" y="0"/>
                </a:lnTo>
                <a:close/>
              </a:path>
            </a:pathLst>
          </a:custGeom>
          <a:blipFill>
            <a:blip r:embed="rId2"/>
            <a:stretch>
              <a:fillRect/>
            </a:stretch>
          </a:blipFill>
        </p:spPr>
      </p:sp>
      <p:grpSp>
        <p:nvGrpSpPr>
          <p:cNvPr id="9" name="Group 9"/>
          <p:cNvGrpSpPr/>
          <p:nvPr/>
        </p:nvGrpSpPr>
        <p:grpSpPr>
          <a:xfrm>
            <a:off x="662680" y="310278"/>
            <a:ext cx="10389867" cy="1060450"/>
            <a:chOff x="0" y="0"/>
            <a:chExt cx="13853156" cy="1413933"/>
          </a:xfrm>
        </p:grpSpPr>
        <p:sp>
          <p:nvSpPr>
            <p:cNvPr id="10" name="TextBox 10"/>
            <p:cNvSpPr txBox="1"/>
            <p:nvPr/>
          </p:nvSpPr>
          <p:spPr>
            <a:xfrm>
              <a:off x="0" y="66675"/>
              <a:ext cx="7067470" cy="1347258"/>
            </a:xfrm>
            <a:prstGeom prst="rect">
              <a:avLst/>
            </a:prstGeom>
          </p:spPr>
          <p:txBody>
            <a:bodyPr lIns="0" tIns="0" rIns="0" bIns="0" rtlCol="0" anchor="t">
              <a:spAutoFit/>
            </a:bodyPr>
            <a:lstStyle/>
            <a:p>
              <a:pPr marL="0" lvl="0" indent="0" algn="l">
                <a:lnSpc>
                  <a:spcPts val="7699"/>
                </a:lnSpc>
                <a:spcBef>
                  <a:spcPct val="0"/>
                </a:spcBef>
              </a:pPr>
              <a:r>
                <a:rPr lang="en-US" sz="6999">
                  <a:solidFill>
                    <a:srgbClr val="FFFFFF"/>
                  </a:solidFill>
                  <a:latin typeface="Montserrat Ultra-Bold"/>
                </a:rPr>
                <a:t>Insights:</a:t>
              </a:r>
            </a:p>
          </p:txBody>
        </p:sp>
        <p:sp>
          <p:nvSpPr>
            <p:cNvPr id="11" name="TextBox 11"/>
            <p:cNvSpPr txBox="1"/>
            <p:nvPr/>
          </p:nvSpPr>
          <p:spPr>
            <a:xfrm>
              <a:off x="5662566" y="66675"/>
              <a:ext cx="8190590" cy="1332865"/>
            </a:xfrm>
            <a:prstGeom prst="rect">
              <a:avLst/>
            </a:prstGeom>
          </p:spPr>
          <p:txBody>
            <a:bodyPr lIns="0" tIns="0" rIns="0" bIns="0" rtlCol="0" anchor="t">
              <a:spAutoFit/>
            </a:bodyPr>
            <a:lstStyle/>
            <a:p>
              <a:pPr marL="0" lvl="0" indent="0" algn="l">
                <a:lnSpc>
                  <a:spcPts val="7589"/>
                </a:lnSpc>
                <a:spcBef>
                  <a:spcPct val="0"/>
                </a:spcBef>
              </a:pPr>
              <a:r>
                <a:rPr lang="en-US" sz="6899">
                  <a:solidFill>
                    <a:srgbClr val="3DD9E3"/>
                  </a:solidFill>
                  <a:latin typeface="Montserrat Ultra-Bold"/>
                </a:rPr>
                <a:t>Task 2</a:t>
              </a:r>
            </a:p>
          </p:txBody>
        </p:sp>
      </p:grpSp>
      <p:sp>
        <p:nvSpPr>
          <p:cNvPr id="12" name="TextBox 12"/>
          <p:cNvSpPr txBox="1"/>
          <p:nvPr/>
        </p:nvSpPr>
        <p:spPr>
          <a:xfrm>
            <a:off x="-1444878" y="1485270"/>
            <a:ext cx="17144783" cy="521335"/>
          </a:xfrm>
          <a:prstGeom prst="rect">
            <a:avLst/>
          </a:prstGeom>
        </p:spPr>
        <p:txBody>
          <a:bodyPr lIns="0" tIns="0" rIns="0" bIns="0" rtlCol="0" anchor="t">
            <a:spAutoFit/>
          </a:bodyPr>
          <a:lstStyle/>
          <a:p>
            <a:pPr algn="ctr">
              <a:lnSpc>
                <a:spcPts val="4340"/>
              </a:lnSpc>
            </a:pPr>
            <a:r>
              <a:rPr lang="en-US" sz="3100">
                <a:solidFill>
                  <a:srgbClr val="FFFFFF"/>
                </a:solidFill>
                <a:latin typeface="Canva Sans"/>
              </a:rPr>
              <a:t>What is the relationship between a car's engine power and its price?</a:t>
            </a:r>
          </a:p>
        </p:txBody>
      </p:sp>
      <p:sp>
        <p:nvSpPr>
          <p:cNvPr id="13" name="TextBox 13"/>
          <p:cNvSpPr txBox="1"/>
          <p:nvPr/>
        </p:nvSpPr>
        <p:spPr>
          <a:xfrm>
            <a:off x="10501544" y="3296769"/>
            <a:ext cx="7557833" cy="2980690"/>
          </a:xfrm>
          <a:prstGeom prst="rect">
            <a:avLst/>
          </a:prstGeom>
        </p:spPr>
        <p:txBody>
          <a:bodyPr lIns="0" tIns="0" rIns="0" bIns="0" rtlCol="0" anchor="t">
            <a:spAutoFit/>
          </a:bodyPr>
          <a:lstStyle/>
          <a:p>
            <a:pPr algn="just">
              <a:lnSpc>
                <a:spcPts val="4759"/>
              </a:lnSpc>
            </a:pPr>
            <a:r>
              <a:rPr lang="en-US" sz="3399">
                <a:solidFill>
                  <a:srgbClr val="FFFFFF"/>
                </a:solidFill>
                <a:latin typeface="Canva Sans"/>
              </a:rPr>
              <a:t>Task 2: Create a scatter plot  that plots engine power on x-axis and price on y-axis. Include a trendline.</a:t>
            </a:r>
          </a:p>
          <a:p>
            <a:pPr algn="just">
              <a:lnSpc>
                <a:spcPts val="4759"/>
              </a:lnSpc>
            </a:pPr>
            <a:endParaRPr lang="en-US" sz="3399">
              <a:solidFill>
                <a:srgbClr val="FFFFFF"/>
              </a:solidFill>
              <a:latin typeface="Canva Sans"/>
            </a:endParaRPr>
          </a:p>
          <a:p>
            <a:pPr algn="just">
              <a:lnSpc>
                <a:spcPts val="4759"/>
              </a:lnSpc>
            </a:pPr>
            <a:endParaRPr lang="en-US" sz="3399">
              <a:solidFill>
                <a:srgbClr val="FFFFFF"/>
              </a:solidFill>
              <a:latin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896165" y="-2832448"/>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alpha val="63922"/>
              </a:srgbClr>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262995" y="6441221"/>
            <a:ext cx="6787605" cy="7056686"/>
            <a:chOff x="0" y="0"/>
            <a:chExt cx="406400" cy="422511"/>
          </a:xfrm>
        </p:grpSpPr>
        <p:sp>
          <p:nvSpPr>
            <p:cNvPr id="6" name="Freeform 6"/>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7" name="TextBox 7"/>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346910" y="2537228"/>
            <a:ext cx="9628825" cy="5181225"/>
          </a:xfrm>
          <a:custGeom>
            <a:avLst/>
            <a:gdLst/>
            <a:ahLst/>
            <a:cxnLst/>
            <a:rect l="l" t="t" r="r" b="b"/>
            <a:pathLst>
              <a:path w="9628825" h="5181225">
                <a:moveTo>
                  <a:pt x="0" y="0"/>
                </a:moveTo>
                <a:lnTo>
                  <a:pt x="9628825" y="0"/>
                </a:lnTo>
                <a:lnTo>
                  <a:pt x="9628825" y="5181225"/>
                </a:lnTo>
                <a:lnTo>
                  <a:pt x="0" y="5181225"/>
                </a:lnTo>
                <a:lnTo>
                  <a:pt x="0" y="0"/>
                </a:lnTo>
                <a:close/>
              </a:path>
            </a:pathLst>
          </a:custGeom>
          <a:blipFill>
            <a:blip r:embed="rId2"/>
            <a:stretch>
              <a:fillRect/>
            </a:stretch>
          </a:blipFill>
        </p:spPr>
      </p:sp>
      <p:grpSp>
        <p:nvGrpSpPr>
          <p:cNvPr id="9" name="Group 9"/>
          <p:cNvGrpSpPr/>
          <p:nvPr/>
        </p:nvGrpSpPr>
        <p:grpSpPr>
          <a:xfrm>
            <a:off x="662680" y="310278"/>
            <a:ext cx="10389867" cy="1060450"/>
            <a:chOff x="0" y="0"/>
            <a:chExt cx="13853156" cy="1413933"/>
          </a:xfrm>
        </p:grpSpPr>
        <p:sp>
          <p:nvSpPr>
            <p:cNvPr id="10" name="TextBox 10"/>
            <p:cNvSpPr txBox="1"/>
            <p:nvPr/>
          </p:nvSpPr>
          <p:spPr>
            <a:xfrm>
              <a:off x="0" y="66675"/>
              <a:ext cx="7067470" cy="1347258"/>
            </a:xfrm>
            <a:prstGeom prst="rect">
              <a:avLst/>
            </a:prstGeom>
          </p:spPr>
          <p:txBody>
            <a:bodyPr lIns="0" tIns="0" rIns="0" bIns="0" rtlCol="0" anchor="t">
              <a:spAutoFit/>
            </a:bodyPr>
            <a:lstStyle/>
            <a:p>
              <a:pPr marL="0" lvl="0" indent="0" algn="l">
                <a:lnSpc>
                  <a:spcPts val="7699"/>
                </a:lnSpc>
                <a:spcBef>
                  <a:spcPct val="0"/>
                </a:spcBef>
              </a:pPr>
              <a:r>
                <a:rPr lang="en-US" sz="6999">
                  <a:solidFill>
                    <a:srgbClr val="FFFFFF"/>
                  </a:solidFill>
                  <a:latin typeface="Montserrat Ultra-Bold"/>
                </a:rPr>
                <a:t>Insights:</a:t>
              </a:r>
            </a:p>
          </p:txBody>
        </p:sp>
        <p:sp>
          <p:nvSpPr>
            <p:cNvPr id="11" name="TextBox 11"/>
            <p:cNvSpPr txBox="1"/>
            <p:nvPr/>
          </p:nvSpPr>
          <p:spPr>
            <a:xfrm>
              <a:off x="5662566" y="66675"/>
              <a:ext cx="8190590" cy="1332865"/>
            </a:xfrm>
            <a:prstGeom prst="rect">
              <a:avLst/>
            </a:prstGeom>
          </p:spPr>
          <p:txBody>
            <a:bodyPr lIns="0" tIns="0" rIns="0" bIns="0" rtlCol="0" anchor="t">
              <a:spAutoFit/>
            </a:bodyPr>
            <a:lstStyle/>
            <a:p>
              <a:pPr marL="0" lvl="0" indent="0" algn="l">
                <a:lnSpc>
                  <a:spcPts val="7589"/>
                </a:lnSpc>
                <a:spcBef>
                  <a:spcPct val="0"/>
                </a:spcBef>
              </a:pPr>
              <a:r>
                <a:rPr lang="en-US" sz="6899">
                  <a:solidFill>
                    <a:srgbClr val="3DD9E3"/>
                  </a:solidFill>
                  <a:latin typeface="Montserrat Ultra-Bold"/>
                </a:rPr>
                <a:t>Task 3</a:t>
              </a:r>
            </a:p>
          </p:txBody>
        </p:sp>
      </p:grpSp>
      <p:sp>
        <p:nvSpPr>
          <p:cNvPr id="12" name="TextBox 12"/>
          <p:cNvSpPr txBox="1"/>
          <p:nvPr/>
        </p:nvSpPr>
        <p:spPr>
          <a:xfrm>
            <a:off x="-1541199" y="1419728"/>
            <a:ext cx="17144783" cy="521335"/>
          </a:xfrm>
          <a:prstGeom prst="rect">
            <a:avLst/>
          </a:prstGeom>
        </p:spPr>
        <p:txBody>
          <a:bodyPr lIns="0" tIns="0" rIns="0" bIns="0" rtlCol="0" anchor="t">
            <a:spAutoFit/>
          </a:bodyPr>
          <a:lstStyle/>
          <a:p>
            <a:pPr algn="ctr">
              <a:lnSpc>
                <a:spcPts val="4340"/>
              </a:lnSpc>
            </a:pPr>
            <a:r>
              <a:rPr lang="en-US" sz="3100">
                <a:solidFill>
                  <a:srgbClr val="FFFFFF"/>
                </a:solidFill>
                <a:latin typeface="Canva Sans"/>
              </a:rPr>
              <a:t>Which car features are most important in determining a car's price?</a:t>
            </a:r>
          </a:p>
        </p:txBody>
      </p:sp>
      <p:sp>
        <p:nvSpPr>
          <p:cNvPr id="13" name="TextBox 13"/>
          <p:cNvSpPr txBox="1"/>
          <p:nvPr/>
        </p:nvSpPr>
        <p:spPr>
          <a:xfrm>
            <a:off x="10421940" y="2978354"/>
            <a:ext cx="7557833" cy="4180840"/>
          </a:xfrm>
          <a:prstGeom prst="rect">
            <a:avLst/>
          </a:prstGeom>
        </p:spPr>
        <p:txBody>
          <a:bodyPr lIns="0" tIns="0" rIns="0" bIns="0" rtlCol="0" anchor="t">
            <a:spAutoFit/>
          </a:bodyPr>
          <a:lstStyle/>
          <a:p>
            <a:pPr algn="just">
              <a:lnSpc>
                <a:spcPts val="4759"/>
              </a:lnSpc>
            </a:pPr>
            <a:r>
              <a:rPr lang="en-US" sz="3399">
                <a:solidFill>
                  <a:srgbClr val="FFFFFF"/>
                </a:solidFill>
                <a:latin typeface="Canva Sans"/>
              </a:rPr>
              <a:t>Task 2: Using regression analysis, identify variables that have strongest relationship with car’s price. And plot a bar graph to show the coefficient of value of each variables. </a:t>
            </a:r>
          </a:p>
          <a:p>
            <a:pPr algn="just">
              <a:lnSpc>
                <a:spcPts val="4759"/>
              </a:lnSpc>
            </a:pPr>
            <a:endParaRPr lang="en-US" sz="3399">
              <a:solidFill>
                <a:srgbClr val="FFFFFF"/>
              </a:solidFill>
              <a:latin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896165" y="-2832448"/>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alpha val="63922"/>
              </a:srgbClr>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262995" y="6441221"/>
            <a:ext cx="6787605" cy="7056686"/>
            <a:chOff x="0" y="0"/>
            <a:chExt cx="406400" cy="422511"/>
          </a:xfrm>
        </p:grpSpPr>
        <p:sp>
          <p:nvSpPr>
            <p:cNvPr id="6" name="Freeform 6"/>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7" name="TextBox 7"/>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662680" y="2065054"/>
            <a:ext cx="2882225" cy="7436141"/>
          </a:xfrm>
          <a:custGeom>
            <a:avLst/>
            <a:gdLst/>
            <a:ahLst/>
            <a:cxnLst/>
            <a:rect l="l" t="t" r="r" b="b"/>
            <a:pathLst>
              <a:path w="2882225" h="7436141">
                <a:moveTo>
                  <a:pt x="0" y="0"/>
                </a:moveTo>
                <a:lnTo>
                  <a:pt x="2882225" y="0"/>
                </a:lnTo>
                <a:lnTo>
                  <a:pt x="2882225" y="7436141"/>
                </a:lnTo>
                <a:lnTo>
                  <a:pt x="0" y="7436141"/>
                </a:lnTo>
                <a:lnTo>
                  <a:pt x="0" y="0"/>
                </a:lnTo>
                <a:close/>
              </a:path>
            </a:pathLst>
          </a:custGeom>
          <a:blipFill>
            <a:blip r:embed="rId2"/>
            <a:stretch>
              <a:fillRect/>
            </a:stretch>
          </a:blipFill>
        </p:spPr>
      </p:sp>
      <p:sp>
        <p:nvSpPr>
          <p:cNvPr id="9" name="Freeform 9"/>
          <p:cNvSpPr/>
          <p:nvPr/>
        </p:nvSpPr>
        <p:spPr>
          <a:xfrm>
            <a:off x="4306505" y="2065054"/>
            <a:ext cx="2669848" cy="5789443"/>
          </a:xfrm>
          <a:custGeom>
            <a:avLst/>
            <a:gdLst/>
            <a:ahLst/>
            <a:cxnLst/>
            <a:rect l="l" t="t" r="r" b="b"/>
            <a:pathLst>
              <a:path w="2669848" h="5789443">
                <a:moveTo>
                  <a:pt x="0" y="0"/>
                </a:moveTo>
                <a:lnTo>
                  <a:pt x="2669847" y="0"/>
                </a:lnTo>
                <a:lnTo>
                  <a:pt x="2669847" y="5789443"/>
                </a:lnTo>
                <a:lnTo>
                  <a:pt x="0" y="5789443"/>
                </a:lnTo>
                <a:lnTo>
                  <a:pt x="0" y="0"/>
                </a:lnTo>
                <a:close/>
              </a:path>
            </a:pathLst>
          </a:custGeom>
          <a:blipFill>
            <a:blip r:embed="rId3"/>
            <a:stretch>
              <a:fillRect b="-2062"/>
            </a:stretch>
          </a:blipFill>
        </p:spPr>
      </p:sp>
      <p:grpSp>
        <p:nvGrpSpPr>
          <p:cNvPr id="10" name="Group 10"/>
          <p:cNvGrpSpPr/>
          <p:nvPr/>
        </p:nvGrpSpPr>
        <p:grpSpPr>
          <a:xfrm>
            <a:off x="662680" y="310278"/>
            <a:ext cx="10389867" cy="1060450"/>
            <a:chOff x="0" y="0"/>
            <a:chExt cx="13853156" cy="1413933"/>
          </a:xfrm>
        </p:grpSpPr>
        <p:sp>
          <p:nvSpPr>
            <p:cNvPr id="11" name="TextBox 11"/>
            <p:cNvSpPr txBox="1"/>
            <p:nvPr/>
          </p:nvSpPr>
          <p:spPr>
            <a:xfrm>
              <a:off x="0" y="66675"/>
              <a:ext cx="7067470" cy="1347258"/>
            </a:xfrm>
            <a:prstGeom prst="rect">
              <a:avLst/>
            </a:prstGeom>
          </p:spPr>
          <p:txBody>
            <a:bodyPr lIns="0" tIns="0" rIns="0" bIns="0" rtlCol="0" anchor="t">
              <a:spAutoFit/>
            </a:bodyPr>
            <a:lstStyle/>
            <a:p>
              <a:pPr marL="0" lvl="0" indent="0" algn="l">
                <a:lnSpc>
                  <a:spcPts val="7699"/>
                </a:lnSpc>
                <a:spcBef>
                  <a:spcPct val="0"/>
                </a:spcBef>
              </a:pPr>
              <a:r>
                <a:rPr lang="en-US" sz="6999">
                  <a:solidFill>
                    <a:srgbClr val="FFFFFF"/>
                  </a:solidFill>
                  <a:latin typeface="Montserrat Ultra-Bold"/>
                </a:rPr>
                <a:t>Insights:</a:t>
              </a:r>
            </a:p>
          </p:txBody>
        </p:sp>
        <p:sp>
          <p:nvSpPr>
            <p:cNvPr id="12" name="TextBox 12"/>
            <p:cNvSpPr txBox="1"/>
            <p:nvPr/>
          </p:nvSpPr>
          <p:spPr>
            <a:xfrm>
              <a:off x="5662566" y="66675"/>
              <a:ext cx="8190590" cy="1332865"/>
            </a:xfrm>
            <a:prstGeom prst="rect">
              <a:avLst/>
            </a:prstGeom>
          </p:spPr>
          <p:txBody>
            <a:bodyPr lIns="0" tIns="0" rIns="0" bIns="0" rtlCol="0" anchor="t">
              <a:spAutoFit/>
            </a:bodyPr>
            <a:lstStyle/>
            <a:p>
              <a:pPr marL="0" lvl="0" indent="0" algn="l">
                <a:lnSpc>
                  <a:spcPts val="7589"/>
                </a:lnSpc>
                <a:spcBef>
                  <a:spcPct val="0"/>
                </a:spcBef>
              </a:pPr>
              <a:r>
                <a:rPr lang="en-US" sz="6899">
                  <a:solidFill>
                    <a:srgbClr val="3DD9E3"/>
                  </a:solidFill>
                  <a:latin typeface="Montserrat Ultra-Bold"/>
                </a:rPr>
                <a:t>Task 4</a:t>
              </a:r>
            </a:p>
          </p:txBody>
        </p:sp>
      </p:grpSp>
      <p:sp>
        <p:nvSpPr>
          <p:cNvPr id="13" name="TextBox 13"/>
          <p:cNvSpPr txBox="1"/>
          <p:nvPr/>
        </p:nvSpPr>
        <p:spPr>
          <a:xfrm>
            <a:off x="-924269" y="1313578"/>
            <a:ext cx="17144783" cy="521335"/>
          </a:xfrm>
          <a:prstGeom prst="rect">
            <a:avLst/>
          </a:prstGeom>
        </p:spPr>
        <p:txBody>
          <a:bodyPr lIns="0" tIns="0" rIns="0" bIns="0" rtlCol="0" anchor="t">
            <a:spAutoFit/>
          </a:bodyPr>
          <a:lstStyle/>
          <a:p>
            <a:pPr algn="ctr">
              <a:lnSpc>
                <a:spcPts val="4340"/>
              </a:lnSpc>
            </a:pPr>
            <a:r>
              <a:rPr lang="en-US" sz="3100">
                <a:solidFill>
                  <a:srgbClr val="FFFFFF"/>
                </a:solidFill>
                <a:latin typeface="Canva Sans"/>
              </a:rPr>
              <a:t>How does the average price of a car vary across different manufacturers?</a:t>
            </a:r>
          </a:p>
        </p:txBody>
      </p:sp>
      <p:sp>
        <p:nvSpPr>
          <p:cNvPr id="14" name="TextBox 14"/>
          <p:cNvSpPr txBox="1"/>
          <p:nvPr/>
        </p:nvSpPr>
        <p:spPr>
          <a:xfrm>
            <a:off x="9944316" y="2679839"/>
            <a:ext cx="7557833" cy="5380990"/>
          </a:xfrm>
          <a:prstGeom prst="rect">
            <a:avLst/>
          </a:prstGeom>
        </p:spPr>
        <p:txBody>
          <a:bodyPr lIns="0" tIns="0" rIns="0" bIns="0" rtlCol="0" anchor="t">
            <a:spAutoFit/>
          </a:bodyPr>
          <a:lstStyle/>
          <a:p>
            <a:pPr algn="just">
              <a:lnSpc>
                <a:spcPts val="4759"/>
              </a:lnSpc>
            </a:pPr>
            <a:r>
              <a:rPr lang="en-US" sz="3399">
                <a:solidFill>
                  <a:srgbClr val="FFFFFF"/>
                </a:solidFill>
                <a:latin typeface="Canva Sans"/>
              </a:rPr>
              <a:t>Task 4 A: Create pivot table that shows  the average price of cars for each manufracturer.</a:t>
            </a:r>
          </a:p>
          <a:p>
            <a:pPr algn="just">
              <a:lnSpc>
                <a:spcPts val="4759"/>
              </a:lnSpc>
            </a:pPr>
            <a:endParaRPr lang="en-US" sz="3399">
              <a:solidFill>
                <a:srgbClr val="FFFFFF"/>
              </a:solidFill>
              <a:latin typeface="Canva Sans"/>
            </a:endParaRPr>
          </a:p>
          <a:p>
            <a:pPr algn="just">
              <a:lnSpc>
                <a:spcPts val="4759"/>
              </a:lnSpc>
            </a:pPr>
            <a:r>
              <a:rPr lang="en-US" sz="3399">
                <a:solidFill>
                  <a:srgbClr val="FFFFFF"/>
                </a:solidFill>
                <a:latin typeface="Canva Sans"/>
              </a:rPr>
              <a:t>--&gt;Here, I have created a pivot chart table, dragged manufracturer column in rows section and MSRP in value section (changed the value of price in average).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1042</Words>
  <Application>Microsoft Office PowerPoint</Application>
  <PresentationFormat>Custom</PresentationFormat>
  <Paragraphs>102</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Montserrat</vt:lpstr>
      <vt:lpstr>Montserrat Ultra-Bold</vt:lpstr>
      <vt:lpstr>Libra Sans</vt:lpstr>
      <vt:lpstr>Canva Sans Bold</vt:lpstr>
      <vt:lpstr>Canva Sans</vt:lpstr>
      <vt:lpstr>Montserrat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Project Proposal Presentation</dc:title>
  <dc:creator>KOMAL BARHATE</dc:creator>
  <cp:lastModifiedBy>KOMAL BARHATE</cp:lastModifiedBy>
  <cp:revision>2</cp:revision>
  <dcterms:created xsi:type="dcterms:W3CDTF">2006-08-16T00:00:00Z</dcterms:created>
  <dcterms:modified xsi:type="dcterms:W3CDTF">2024-05-19T12:37:26Z</dcterms:modified>
  <dc:identifier>DAGFpl_0hKU</dc:identifier>
</cp:coreProperties>
</file>